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59" r:id="rId4"/>
    <p:sldId id="260" r:id="rId5"/>
    <p:sldId id="272" r:id="rId6"/>
    <p:sldId id="261" r:id="rId7"/>
    <p:sldId id="271" r:id="rId8"/>
    <p:sldId id="263" r:id="rId9"/>
    <p:sldId id="262" r:id="rId10"/>
    <p:sldId id="264" r:id="rId11"/>
    <p:sldId id="265" r:id="rId12"/>
    <p:sldId id="274" r:id="rId13"/>
    <p:sldId id="267" r:id="rId14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A6C26B"/>
    <a:srgbClr val="ED5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Közepesen sötét stílus 1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Koyu Stil 1 - Vurgu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Koyu Stil 1 - Vurgu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3153" autoAdjust="0"/>
  </p:normalViewPr>
  <p:slideViewPr>
    <p:cSldViewPr>
      <p:cViewPr varScale="1">
        <p:scale>
          <a:sx n="62" d="100"/>
          <a:sy n="62" d="100"/>
        </p:scale>
        <p:origin x="11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99BC8B-D9F0-41FF-B178-9C939E439C5B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F7FAC9C-6E56-4E9E-A85E-75D7A650325D}">
      <dgm:prSet phldrT="[Szöveg]"/>
      <dgm:spPr/>
      <dgm:t>
        <a:bodyPr/>
        <a:lstStyle/>
        <a:p>
          <a:r>
            <a:rPr lang="hu-HU" dirty="0" err="1"/>
            <a:t>Rent</a:t>
          </a:r>
          <a:r>
            <a:rPr lang="hu-HU" dirty="0"/>
            <a:t> a </a:t>
          </a:r>
          <a:r>
            <a:rPr lang="hu-HU" dirty="0" err="1"/>
            <a:t>Car</a:t>
          </a:r>
          <a:endParaRPr lang="hu-HU" dirty="0"/>
        </a:p>
      </dgm:t>
    </dgm:pt>
    <dgm:pt modelId="{991673B2-D182-43C8-A5AC-C862124E50BB}" type="parTrans" cxnId="{6E86DD47-F8E0-4935-BD15-E38546EBE32E}">
      <dgm:prSet/>
      <dgm:spPr/>
      <dgm:t>
        <a:bodyPr/>
        <a:lstStyle/>
        <a:p>
          <a:endParaRPr lang="hu-HU"/>
        </a:p>
      </dgm:t>
    </dgm:pt>
    <dgm:pt modelId="{659F23B6-1E1A-4C28-93C0-B3DC211EBFB2}" type="sibTrans" cxnId="{6E86DD47-F8E0-4935-BD15-E38546EBE32E}">
      <dgm:prSet/>
      <dgm:spPr/>
      <dgm:t>
        <a:bodyPr/>
        <a:lstStyle/>
        <a:p>
          <a:endParaRPr lang="hu-HU"/>
        </a:p>
      </dgm:t>
    </dgm:pt>
    <dgm:pt modelId="{C3E984FC-2583-4941-9542-B5B105E3DD76}">
      <dgm:prSet phldrT="[Szöveg]"/>
      <dgm:spPr>
        <a:solidFill>
          <a:srgbClr val="ED5505"/>
        </a:solidFill>
      </dgm:spPr>
      <dgm:t>
        <a:bodyPr/>
        <a:lstStyle/>
        <a:p>
          <a:r>
            <a:rPr lang="hu-HU" dirty="0" err="1"/>
            <a:t>Fleet</a:t>
          </a:r>
          <a:r>
            <a:rPr lang="hu-HU" dirty="0"/>
            <a:t> </a:t>
          </a:r>
          <a:r>
            <a:rPr lang="hu-HU" dirty="0" err="1"/>
            <a:t>Solutions</a:t>
          </a:r>
          <a:endParaRPr lang="hu-HU" dirty="0"/>
        </a:p>
      </dgm:t>
    </dgm:pt>
    <dgm:pt modelId="{17A783C6-699D-4339-99F6-76331C1EF589}" type="parTrans" cxnId="{C6B8D54F-AD1A-4A7D-A7EC-1C82460909EB}">
      <dgm:prSet/>
      <dgm:spPr/>
      <dgm:t>
        <a:bodyPr/>
        <a:lstStyle/>
        <a:p>
          <a:endParaRPr lang="hu-HU"/>
        </a:p>
      </dgm:t>
    </dgm:pt>
    <dgm:pt modelId="{C80FCF3F-0578-43DB-ABD9-8F0BDD94267F}" type="sibTrans" cxnId="{C6B8D54F-AD1A-4A7D-A7EC-1C82460909EB}">
      <dgm:prSet/>
      <dgm:spPr/>
      <dgm:t>
        <a:bodyPr/>
        <a:lstStyle/>
        <a:p>
          <a:endParaRPr lang="hu-HU"/>
        </a:p>
      </dgm:t>
    </dgm:pt>
    <dgm:pt modelId="{810AADF7-1B1E-448B-A83A-B7229D575B8F}" type="pres">
      <dgm:prSet presAssocID="{6F99BC8B-D9F0-41FF-B178-9C939E439C5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A71FA5-53A0-46FF-9A8F-7726B50B69C8}" type="pres">
      <dgm:prSet presAssocID="{EF7FAC9C-6E56-4E9E-A85E-75D7A650325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A8257-6B79-4998-987C-3F89E9CCDD84}" type="pres">
      <dgm:prSet presAssocID="{C3E984FC-2583-4941-9542-B5B105E3DD76}" presName="arrow" presStyleLbl="node1" presStyleIdx="1" presStyleCnt="2" custScaleY="100086" custRadScaleRad="116878" custRadScaleInc="-141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3754A4-2525-450D-8E7C-DD6C3585DF1D}" type="presOf" srcId="{EF7FAC9C-6E56-4E9E-A85E-75D7A650325D}" destId="{7BA71FA5-53A0-46FF-9A8F-7726B50B69C8}" srcOrd="0" destOrd="0" presId="urn:microsoft.com/office/officeart/2005/8/layout/arrow5"/>
    <dgm:cxn modelId="{840E8DBB-5DCB-4466-9046-BBEBECBEF123}" type="presOf" srcId="{C3E984FC-2583-4941-9542-B5B105E3DD76}" destId="{0EAA8257-6B79-4998-987C-3F89E9CCDD84}" srcOrd="0" destOrd="0" presId="urn:microsoft.com/office/officeart/2005/8/layout/arrow5"/>
    <dgm:cxn modelId="{6E86DD47-F8E0-4935-BD15-E38546EBE32E}" srcId="{6F99BC8B-D9F0-41FF-B178-9C939E439C5B}" destId="{EF7FAC9C-6E56-4E9E-A85E-75D7A650325D}" srcOrd="0" destOrd="0" parTransId="{991673B2-D182-43C8-A5AC-C862124E50BB}" sibTransId="{659F23B6-1E1A-4C28-93C0-B3DC211EBFB2}"/>
    <dgm:cxn modelId="{0706B8D0-ACDE-4578-945B-73FABAD88AA3}" type="presOf" srcId="{6F99BC8B-D9F0-41FF-B178-9C939E439C5B}" destId="{810AADF7-1B1E-448B-A83A-B7229D575B8F}" srcOrd="0" destOrd="0" presId="urn:microsoft.com/office/officeart/2005/8/layout/arrow5"/>
    <dgm:cxn modelId="{C6B8D54F-AD1A-4A7D-A7EC-1C82460909EB}" srcId="{6F99BC8B-D9F0-41FF-B178-9C939E439C5B}" destId="{C3E984FC-2583-4941-9542-B5B105E3DD76}" srcOrd="1" destOrd="0" parTransId="{17A783C6-699D-4339-99F6-76331C1EF589}" sibTransId="{C80FCF3F-0578-43DB-ABD9-8F0BDD94267F}"/>
    <dgm:cxn modelId="{5AFC14C2-D01C-49B8-8EA5-C418EA6A0755}" type="presParOf" srcId="{810AADF7-1B1E-448B-A83A-B7229D575B8F}" destId="{7BA71FA5-53A0-46FF-9A8F-7726B50B69C8}" srcOrd="0" destOrd="0" presId="urn:microsoft.com/office/officeart/2005/8/layout/arrow5"/>
    <dgm:cxn modelId="{858D1336-68E1-42C6-AED4-4AA74B3D63D8}" type="presParOf" srcId="{810AADF7-1B1E-448B-A83A-B7229D575B8F}" destId="{0EAA8257-6B79-4998-987C-3F89E9CCDD8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71FA5-53A0-46FF-9A8F-7726B50B69C8}">
      <dsp:nvSpPr>
        <dsp:cNvPr id="0" name=""/>
        <dsp:cNvSpPr/>
      </dsp:nvSpPr>
      <dsp:spPr>
        <a:xfrm rot="16200000">
          <a:off x="464" y="879"/>
          <a:ext cx="1798441" cy="179844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err="1"/>
            <a:t>Rent</a:t>
          </a:r>
          <a:r>
            <a:rPr lang="hu-HU" sz="2100" kern="1200" dirty="0"/>
            <a:t> a </a:t>
          </a:r>
          <a:r>
            <a:rPr lang="hu-HU" sz="2100" kern="1200" dirty="0" err="1"/>
            <a:t>Car</a:t>
          </a:r>
          <a:endParaRPr lang="hu-HU" sz="2100" kern="1200" dirty="0"/>
        </a:p>
      </dsp:txBody>
      <dsp:txXfrm rot="5400000">
        <a:off x="465" y="450488"/>
        <a:ext cx="1483714" cy="899221"/>
      </dsp:txXfrm>
    </dsp:sp>
    <dsp:sp modelId="{0EAA8257-6B79-4998-987C-3F89E9CCDD84}">
      <dsp:nvSpPr>
        <dsp:cNvPr id="0" name=""/>
        <dsp:cNvSpPr/>
      </dsp:nvSpPr>
      <dsp:spPr>
        <a:xfrm rot="5400000">
          <a:off x="3601693" y="-773"/>
          <a:ext cx="1798441" cy="1799988"/>
        </a:xfrm>
        <a:prstGeom prst="downArrow">
          <a:avLst>
            <a:gd name="adj1" fmla="val 50000"/>
            <a:gd name="adj2" fmla="val 35000"/>
          </a:avLst>
        </a:prstGeom>
        <a:solidFill>
          <a:srgbClr val="ED550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err="1"/>
            <a:t>Fleet</a:t>
          </a:r>
          <a:r>
            <a:rPr lang="hu-HU" sz="2100" kern="1200" dirty="0"/>
            <a:t> </a:t>
          </a:r>
          <a:r>
            <a:rPr lang="hu-HU" sz="2100" kern="1200" dirty="0" err="1"/>
            <a:t>Solutions</a:t>
          </a:r>
          <a:endParaRPr lang="hu-HU" sz="2100" kern="1200" dirty="0"/>
        </a:p>
      </dsp:txBody>
      <dsp:txXfrm rot="-5400000">
        <a:off x="3915647" y="449611"/>
        <a:ext cx="1485261" cy="899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8839C-C7E3-40A0-AE15-9F235A98EABE}" type="datetimeFigureOut">
              <a:rPr lang="hu-HU" smtClean="0"/>
              <a:pPr/>
              <a:t>2017. 11. 24.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9BB5F-2740-4156-9676-C186E9D972C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821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1D72E-B031-4509-A9E3-4B1ABD3788F8}" type="datetimeFigureOut">
              <a:rPr lang="hu-HU" smtClean="0"/>
              <a:pPr/>
              <a:t>2017. 11. 24.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DC955-5875-470D-9912-D570D1C9DC0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5585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DC955-5875-470D-9912-D570D1C9DC05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0211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Budget\info\assets\arrow\Budget_Arrow Graphic 3_Light Orange And Orange_4cp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5064"/>
            <a:ext cx="4211960" cy="1887826"/>
          </a:xfrm>
          <a:prstGeom prst="rect">
            <a:avLst/>
          </a:prstGeom>
          <a:noFill/>
        </p:spPr>
      </p:pic>
      <p:sp>
        <p:nvSpPr>
          <p:cNvPr id="8" name="Szabadkézi sokszög 7"/>
          <p:cNvSpPr/>
          <p:nvPr userDrawn="1"/>
        </p:nvSpPr>
        <p:spPr>
          <a:xfrm>
            <a:off x="0" y="0"/>
            <a:ext cx="4211960" cy="4005064"/>
          </a:xfrm>
          <a:custGeom>
            <a:avLst/>
            <a:gdLst>
              <a:gd name="connsiteX0" fmla="*/ 0 w 5508104"/>
              <a:gd name="connsiteY0" fmla="*/ 0 h 4005064"/>
              <a:gd name="connsiteX1" fmla="*/ 5508104 w 5508104"/>
              <a:gd name="connsiteY1" fmla="*/ 0 h 4005064"/>
              <a:gd name="connsiteX2" fmla="*/ 5508104 w 5508104"/>
              <a:gd name="connsiteY2" fmla="*/ 4005064 h 4005064"/>
              <a:gd name="connsiteX3" fmla="*/ 0 w 5508104"/>
              <a:gd name="connsiteY3" fmla="*/ 4005064 h 4005064"/>
              <a:gd name="connsiteX4" fmla="*/ 0 w 5508104"/>
              <a:gd name="connsiteY4" fmla="*/ 0 h 4005064"/>
              <a:gd name="connsiteX0" fmla="*/ 0 w 5508104"/>
              <a:gd name="connsiteY0" fmla="*/ 0 h 4005064"/>
              <a:gd name="connsiteX1" fmla="*/ 683568 w 5508104"/>
              <a:gd name="connsiteY1" fmla="*/ 0 h 4005064"/>
              <a:gd name="connsiteX2" fmla="*/ 5508104 w 5508104"/>
              <a:gd name="connsiteY2" fmla="*/ 4005064 h 4005064"/>
              <a:gd name="connsiteX3" fmla="*/ 0 w 5508104"/>
              <a:gd name="connsiteY3" fmla="*/ 4005064 h 4005064"/>
              <a:gd name="connsiteX4" fmla="*/ 0 w 5508104"/>
              <a:gd name="connsiteY4" fmla="*/ 0 h 400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8104" h="4005064">
                <a:moveTo>
                  <a:pt x="0" y="0"/>
                </a:moveTo>
                <a:lnTo>
                  <a:pt x="683568" y="0"/>
                </a:lnTo>
                <a:lnTo>
                  <a:pt x="5508104" y="4005064"/>
                </a:lnTo>
                <a:lnTo>
                  <a:pt x="0" y="4005064"/>
                </a:lnTo>
                <a:lnTo>
                  <a:pt x="0" y="0"/>
                </a:lnTo>
                <a:close/>
              </a:path>
            </a:pathLst>
          </a:custGeom>
          <a:solidFill>
            <a:srgbClr val="ED5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1028" name="Picture 4" descr="K:\Budget\info\assets\fleet\Volkswagen_CC_Saloon_5-Door_No Logo_Side Profil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59832" y="2780928"/>
            <a:ext cx="4493593" cy="1853607"/>
          </a:xfrm>
          <a:prstGeom prst="rect">
            <a:avLst/>
          </a:prstGeom>
          <a:noFill/>
        </p:spPr>
      </p:pic>
      <p:pic>
        <p:nvPicPr>
          <p:cNvPr id="1029" name="Picture 5" descr="K:\Budget\info\assets\logo\bgt_fleet_solutions_vert_rgb_pos_prg_160512-01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5457694"/>
            <a:ext cx="2771800" cy="1400305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75856" y="332656"/>
            <a:ext cx="5400600" cy="147002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ED5505"/>
                </a:solidFill>
                <a:latin typeface="Avenir Next for ABG Demi" pitchFamily="34" charset="0"/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275856" y="1916832"/>
            <a:ext cx="5400600" cy="136815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Avenir Next for ABG Dem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hu-HU" dirty="0"/>
          </a:p>
        </p:txBody>
      </p:sp>
      <p:sp>
        <p:nvSpPr>
          <p:cNvPr id="21" name="Szöveg helye 20"/>
          <p:cNvSpPr>
            <a:spLocks noGrp="1"/>
          </p:cNvSpPr>
          <p:nvPr>
            <p:ph type="body" sz="quarter" idx="10" hasCustomPrompt="1"/>
          </p:nvPr>
        </p:nvSpPr>
        <p:spPr>
          <a:xfrm>
            <a:off x="3348038" y="4797425"/>
            <a:ext cx="4824412" cy="359767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bg1">
                    <a:lumMod val="50000"/>
                  </a:schemeClr>
                </a:solidFill>
                <a:latin typeface="Avenir Next for ABG Demi" pitchFamily="34" charset="0"/>
              </a:defRPr>
            </a:lvl1pPr>
          </a:lstStyle>
          <a:p>
            <a:pPr lvl="0"/>
            <a:r>
              <a:rPr lang="hu-HU" dirty="0"/>
              <a:t>Előadó: Minta Béla</a:t>
            </a:r>
          </a:p>
        </p:txBody>
      </p:sp>
      <p:sp>
        <p:nvSpPr>
          <p:cNvPr id="22" name="Szövegdoboz 21"/>
          <p:cNvSpPr txBox="1"/>
          <p:nvPr userDrawn="1"/>
        </p:nvSpPr>
        <p:spPr>
          <a:xfrm>
            <a:off x="323528" y="5934670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ED5505"/>
                </a:solidFill>
                <a:latin typeface="Avenir Next for ABG" pitchFamily="34" charset="0"/>
              </a:rPr>
              <a:t>www.budget.hu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solidFill>
                  <a:srgbClr val="ED5505"/>
                </a:solidFill>
                <a:latin typeface="Avenir Next for ABG" pitchFamily="34" charset="0"/>
              </a:rPr>
              <a:t>www.budgetflotta.hu</a:t>
            </a:r>
          </a:p>
          <a:p>
            <a:endParaRPr lang="hu-HU" dirty="0">
              <a:solidFill>
                <a:srgbClr val="ED5505"/>
              </a:solidFill>
              <a:latin typeface="Avenir Next for ABG" pitchFamily="34" charset="0"/>
            </a:endParaRPr>
          </a:p>
        </p:txBody>
      </p:sp>
      <p:sp>
        <p:nvSpPr>
          <p:cNvPr id="24" name="Szöveg helye 20"/>
          <p:cNvSpPr>
            <a:spLocks noGrp="1"/>
          </p:cNvSpPr>
          <p:nvPr>
            <p:ph type="body" sz="quarter" idx="11" hasCustomPrompt="1"/>
          </p:nvPr>
        </p:nvSpPr>
        <p:spPr>
          <a:xfrm>
            <a:off x="3348038" y="5229201"/>
            <a:ext cx="4824412" cy="288032"/>
          </a:xfrm>
        </p:spPr>
        <p:txBody>
          <a:bodyPr>
            <a:normAutofit/>
          </a:bodyPr>
          <a:lstStyle>
            <a:lvl1pPr>
              <a:buNone/>
              <a:defRPr sz="1400">
                <a:solidFill>
                  <a:schemeClr val="bg1">
                    <a:lumMod val="50000"/>
                  </a:schemeClr>
                </a:solidFill>
                <a:latin typeface="Avenir Next for ABG Demi" pitchFamily="34" charset="0"/>
              </a:defRPr>
            </a:lvl1pPr>
          </a:lstStyle>
          <a:p>
            <a:pPr lvl="0"/>
            <a:r>
              <a:rPr lang="hu-HU" dirty="0"/>
              <a:t>2016.06.03.</a:t>
            </a:r>
          </a:p>
        </p:txBody>
      </p:sp>
    </p:spTree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Budget\info\assets\arrow\Budget_Arrow Graphic 3_Light Orange And Orange_4cp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9646"/>
            <a:ext cx="2284061" cy="1023730"/>
          </a:xfrm>
          <a:prstGeom prst="rect">
            <a:avLst/>
          </a:prstGeom>
          <a:noFill/>
        </p:spPr>
      </p:pic>
      <p:sp>
        <p:nvSpPr>
          <p:cNvPr id="8" name="Téglalap 7"/>
          <p:cNvSpPr/>
          <p:nvPr userDrawn="1"/>
        </p:nvSpPr>
        <p:spPr>
          <a:xfrm>
            <a:off x="0" y="0"/>
            <a:ext cx="9144000" cy="5796166"/>
          </a:xfrm>
          <a:prstGeom prst="rect">
            <a:avLst/>
          </a:prstGeom>
          <a:solidFill>
            <a:srgbClr val="ED5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1028" name="Picture 4" descr="K:\Budget\info\assets\fleet\Volkswagen_CC_Saloon_5-Door_No Logo_Side Profil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259632" y="5031462"/>
            <a:ext cx="3097074" cy="1277543"/>
          </a:xfrm>
          <a:prstGeom prst="rect">
            <a:avLst/>
          </a:prstGeom>
          <a:noFill/>
        </p:spPr>
      </p:pic>
      <p:pic>
        <p:nvPicPr>
          <p:cNvPr id="1029" name="Picture 5" descr="K:\Budget\info\assets\logo\bgt_fleet_solutions_vert_rgb_pos_prg_160512-01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857856"/>
            <a:ext cx="1979711" cy="1000144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640960" cy="792087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Avenir Next for ABG Demi" pitchFamily="34" charset="0"/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11" name="Szövegdoboz 10"/>
          <p:cNvSpPr txBox="1"/>
          <p:nvPr userDrawn="1"/>
        </p:nvSpPr>
        <p:spPr>
          <a:xfrm>
            <a:off x="107504" y="580526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5125859-9FB3-424F-A198-23667665AFB2}" type="slidenum">
              <a:rPr lang="hu-HU" smtClean="0">
                <a:solidFill>
                  <a:srgbClr val="ED5505"/>
                </a:solidFill>
              </a:rPr>
              <a:pPr algn="l"/>
              <a:t>‹#›</a:t>
            </a:fld>
            <a:endParaRPr lang="hu-HU" dirty="0">
              <a:solidFill>
                <a:srgbClr val="ED5505"/>
              </a:solidFill>
            </a:endParaRPr>
          </a:p>
        </p:txBody>
      </p:sp>
      <p:sp>
        <p:nvSpPr>
          <p:cNvPr id="14" name="Tartalom helye 13"/>
          <p:cNvSpPr>
            <a:spLocks noGrp="1"/>
          </p:cNvSpPr>
          <p:nvPr userDrawn="1">
            <p:ph sz="quarter" idx="10"/>
          </p:nvPr>
        </p:nvSpPr>
        <p:spPr>
          <a:xfrm>
            <a:off x="250825" y="1196975"/>
            <a:ext cx="8642350" cy="410423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venir Next for ABG" pitchFamily="34" charset="0"/>
              </a:defRPr>
            </a:lvl1pPr>
            <a:lvl2pPr>
              <a:defRPr>
                <a:solidFill>
                  <a:schemeClr val="bg1"/>
                </a:solidFill>
                <a:latin typeface="Avenir Next for ABG" pitchFamily="34" charset="0"/>
              </a:defRPr>
            </a:lvl2pPr>
            <a:lvl3pPr>
              <a:defRPr>
                <a:solidFill>
                  <a:schemeClr val="bg1"/>
                </a:solidFill>
                <a:latin typeface="Avenir Next for ABG" pitchFamily="34" charset="0"/>
              </a:defRPr>
            </a:lvl3pPr>
            <a:lvl4pPr>
              <a:defRPr>
                <a:solidFill>
                  <a:schemeClr val="bg1"/>
                </a:solidFill>
                <a:latin typeface="Avenir Next for ABG" pitchFamily="34" charset="0"/>
              </a:defRPr>
            </a:lvl4pPr>
            <a:lvl5pPr>
              <a:defRPr>
                <a:solidFill>
                  <a:schemeClr val="bg1"/>
                </a:solidFill>
                <a:latin typeface="Avenir Next for ABG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Budget\info\assets\arrow\Budget_Arrow Graphic 3_Light Orange And Orange_4cp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89646"/>
            <a:ext cx="2284061" cy="1023730"/>
          </a:xfrm>
          <a:prstGeom prst="rect">
            <a:avLst/>
          </a:prstGeom>
          <a:noFill/>
        </p:spPr>
      </p:pic>
      <p:sp>
        <p:nvSpPr>
          <p:cNvPr id="8" name="Szabadkézi sokszög 7"/>
          <p:cNvSpPr/>
          <p:nvPr userDrawn="1"/>
        </p:nvSpPr>
        <p:spPr>
          <a:xfrm>
            <a:off x="0" y="4365104"/>
            <a:ext cx="2123728" cy="1431062"/>
          </a:xfrm>
          <a:custGeom>
            <a:avLst/>
            <a:gdLst>
              <a:gd name="connsiteX0" fmla="*/ 0 w 2123728"/>
              <a:gd name="connsiteY0" fmla="*/ 0 h 5796166"/>
              <a:gd name="connsiteX1" fmla="*/ 2123728 w 2123728"/>
              <a:gd name="connsiteY1" fmla="*/ 0 h 5796166"/>
              <a:gd name="connsiteX2" fmla="*/ 2123728 w 2123728"/>
              <a:gd name="connsiteY2" fmla="*/ 5796166 h 5796166"/>
              <a:gd name="connsiteX3" fmla="*/ 0 w 2123728"/>
              <a:gd name="connsiteY3" fmla="*/ 5796166 h 5796166"/>
              <a:gd name="connsiteX4" fmla="*/ 0 w 2123728"/>
              <a:gd name="connsiteY4" fmla="*/ 0 h 5796166"/>
              <a:gd name="connsiteX0" fmla="*/ 0 w 2123728"/>
              <a:gd name="connsiteY0" fmla="*/ 4365104 h 5796166"/>
              <a:gd name="connsiteX1" fmla="*/ 2123728 w 2123728"/>
              <a:gd name="connsiteY1" fmla="*/ 0 h 5796166"/>
              <a:gd name="connsiteX2" fmla="*/ 2123728 w 2123728"/>
              <a:gd name="connsiteY2" fmla="*/ 5796166 h 5796166"/>
              <a:gd name="connsiteX3" fmla="*/ 0 w 2123728"/>
              <a:gd name="connsiteY3" fmla="*/ 5796166 h 5796166"/>
              <a:gd name="connsiteX4" fmla="*/ 0 w 2123728"/>
              <a:gd name="connsiteY4" fmla="*/ 4365104 h 5796166"/>
              <a:gd name="connsiteX0" fmla="*/ 0 w 2123728"/>
              <a:gd name="connsiteY0" fmla="*/ 0 h 1431062"/>
              <a:gd name="connsiteX1" fmla="*/ 611560 w 2123728"/>
              <a:gd name="connsiteY1" fmla="*/ 432048 h 1431062"/>
              <a:gd name="connsiteX2" fmla="*/ 2123728 w 2123728"/>
              <a:gd name="connsiteY2" fmla="*/ 1431062 h 1431062"/>
              <a:gd name="connsiteX3" fmla="*/ 0 w 2123728"/>
              <a:gd name="connsiteY3" fmla="*/ 1431062 h 1431062"/>
              <a:gd name="connsiteX4" fmla="*/ 0 w 2123728"/>
              <a:gd name="connsiteY4" fmla="*/ 0 h 143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3728" h="1431062">
                <a:moveTo>
                  <a:pt x="0" y="0"/>
                </a:moveTo>
                <a:lnTo>
                  <a:pt x="611560" y="432048"/>
                </a:lnTo>
                <a:lnTo>
                  <a:pt x="2123728" y="1431062"/>
                </a:lnTo>
                <a:lnTo>
                  <a:pt x="0" y="1431062"/>
                </a:lnTo>
                <a:lnTo>
                  <a:pt x="0" y="0"/>
                </a:lnTo>
                <a:close/>
              </a:path>
            </a:pathLst>
          </a:custGeom>
          <a:solidFill>
            <a:srgbClr val="ED5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1028" name="Picture 4" descr="K:\Budget\info\assets\fleet\Volkswagen_CC_Saloon_5-Door_No Logo_Side Profil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259632" y="5031462"/>
            <a:ext cx="3097074" cy="1277543"/>
          </a:xfrm>
          <a:prstGeom prst="rect">
            <a:avLst/>
          </a:prstGeom>
          <a:noFill/>
        </p:spPr>
      </p:pic>
      <p:pic>
        <p:nvPicPr>
          <p:cNvPr id="1029" name="Picture 5" descr="K:\Budget\info\assets\logo\bgt_fleet_solutions_vert_rgb_pos_prg_160512-01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857856"/>
            <a:ext cx="1979711" cy="1000144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640960" cy="792087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rgbClr val="ED5505"/>
                </a:solidFill>
                <a:latin typeface="Avenir Next for ABG Demi" pitchFamily="34" charset="0"/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14" name="Tartalom helye 13"/>
          <p:cNvSpPr>
            <a:spLocks noGrp="1"/>
          </p:cNvSpPr>
          <p:nvPr userDrawn="1">
            <p:ph sz="quarter" idx="10"/>
          </p:nvPr>
        </p:nvSpPr>
        <p:spPr>
          <a:xfrm>
            <a:off x="250825" y="1196975"/>
            <a:ext cx="8642350" cy="4176241"/>
          </a:xfrm>
        </p:spPr>
        <p:txBody>
          <a:bodyPr/>
          <a:lstStyle>
            <a:lvl1pPr>
              <a:defRPr>
                <a:solidFill>
                  <a:srgbClr val="ED5505"/>
                </a:solidFill>
                <a:latin typeface="Avenir Next for ABG" pitchFamily="34" charset="0"/>
              </a:defRPr>
            </a:lvl1pPr>
            <a:lvl2pPr>
              <a:defRPr>
                <a:solidFill>
                  <a:srgbClr val="ED5505"/>
                </a:solidFill>
                <a:latin typeface="Avenir Next for ABG" pitchFamily="34" charset="0"/>
              </a:defRPr>
            </a:lvl2pPr>
            <a:lvl3pPr>
              <a:defRPr>
                <a:solidFill>
                  <a:srgbClr val="ED5505"/>
                </a:solidFill>
                <a:latin typeface="Avenir Next for ABG" pitchFamily="34" charset="0"/>
              </a:defRPr>
            </a:lvl3pPr>
            <a:lvl4pPr>
              <a:defRPr>
                <a:solidFill>
                  <a:srgbClr val="ED5505"/>
                </a:solidFill>
                <a:latin typeface="Avenir Next for ABG" pitchFamily="34" charset="0"/>
              </a:defRPr>
            </a:lvl4pPr>
            <a:lvl5pPr>
              <a:defRPr>
                <a:solidFill>
                  <a:srgbClr val="ED5505"/>
                </a:solidFill>
                <a:latin typeface="Avenir Next for ABG" pitchFamily="34" charset="0"/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1" name="Szövegdoboz 10"/>
          <p:cNvSpPr txBox="1"/>
          <p:nvPr userDrawn="1"/>
        </p:nvSpPr>
        <p:spPr>
          <a:xfrm>
            <a:off x="107504" y="53732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5125859-9FB3-424F-A198-23667665AFB2}" type="slidenum">
              <a:rPr lang="hu-HU" smtClean="0">
                <a:solidFill>
                  <a:schemeClr val="bg1"/>
                </a:solidFill>
              </a:rPr>
              <a:pPr algn="l"/>
              <a:t>‹#›</a:t>
            </a:fld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C0EE036-5E4F-4532-B1B5-B9EC185D6B12}" type="datetimeFigureOut">
              <a:rPr lang="hu-HU" smtClean="0"/>
              <a:pPr/>
              <a:t>2017. 11. 24.</a:t>
            </a:fld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155E5C3-EE7A-428E-8013-DFBFD10BA87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EE036-5E4F-4532-B1B5-B9EC185D6B12}" type="datetimeFigureOut">
              <a:rPr lang="hu-HU" smtClean="0"/>
              <a:pPr/>
              <a:t>2017. 11. 24.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5E5C3-EE7A-428E-8013-DFBFD10BA87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rakli.tsulaia@budget.com.ge" TargetMode="External"/><Relationship Id="rId2" Type="http://schemas.openxmlformats.org/officeDocument/2006/relationships/hyperlink" Target="mailto:berat@budget.com.ge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I</a:t>
            </a:r>
            <a:r>
              <a:rPr lang="en-US" dirty="0" err="1"/>
              <a:t>ntegrat</a:t>
            </a:r>
            <a:r>
              <a:rPr lang="tr-TR" dirty="0" err="1"/>
              <a:t>ion</a:t>
            </a:r>
            <a:r>
              <a:rPr lang="tr-TR" dirty="0"/>
              <a:t> of </a:t>
            </a:r>
            <a:r>
              <a:rPr lang="en-US" dirty="0"/>
              <a:t>Rent a Car </a:t>
            </a:r>
            <a:r>
              <a:rPr lang="tr-TR" dirty="0" err="1"/>
              <a:t>with</a:t>
            </a:r>
            <a:r>
              <a:rPr lang="en-US" dirty="0"/>
              <a:t> Fleet Solutions</a:t>
            </a:r>
          </a:p>
        </p:txBody>
      </p:sp>
      <p:pic>
        <p:nvPicPr>
          <p:cNvPr id="9" name="Picture 7" descr="Z:\Reklam_ve_Halkla_Iliskiler\2012\MERKEZ\Logolar\Otokoç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73216"/>
            <a:ext cx="936104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" t="27442" r="10099" b="29693"/>
          <a:stretch>
            <a:fillRect/>
          </a:stretch>
        </p:blipFill>
        <p:spPr>
          <a:xfrm>
            <a:off x="1691680" y="5481228"/>
            <a:ext cx="936104" cy="3600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5536" y="5805264"/>
            <a:ext cx="2592288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2800" b="1" dirty="0"/>
              <a:t>2 in 1 </a:t>
            </a:r>
            <a:r>
              <a:rPr lang="tr-TR" sz="2800" b="1" dirty="0" err="1"/>
              <a:t>formula</a:t>
            </a:r>
            <a:endParaRPr lang="hu-HU" sz="2800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6516216" y="1693256"/>
            <a:ext cx="2376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chemeClr val="tx2"/>
                </a:solidFill>
                <a:latin typeface="Avenir Next for ABG" pitchFamily="34" charset="0"/>
              </a:rPr>
              <a:t>E</a:t>
            </a:r>
            <a:r>
              <a:rPr lang="en-US" sz="1200" dirty="0" err="1">
                <a:solidFill>
                  <a:schemeClr val="tx2"/>
                </a:solidFill>
                <a:latin typeface="Avenir Next for ABG" pitchFamily="34" charset="0"/>
              </a:rPr>
              <a:t>xtension</a:t>
            </a:r>
            <a:r>
              <a:rPr lang="en-US" sz="1200" dirty="0">
                <a:solidFill>
                  <a:schemeClr val="tx2"/>
                </a:solidFill>
                <a:latin typeface="Avenir Next for ABG" pitchFamily="34" charset="0"/>
              </a:rPr>
              <a:t> of the operating leas</a:t>
            </a:r>
            <a:r>
              <a:rPr lang="tr-TR" sz="1200" dirty="0" err="1">
                <a:solidFill>
                  <a:schemeClr val="tx2"/>
                </a:solidFill>
                <a:latin typeface="Avenir Next for ABG" pitchFamily="34" charset="0"/>
              </a:rPr>
              <a:t>ing</a:t>
            </a:r>
            <a:r>
              <a:rPr lang="en-US" sz="1200" dirty="0">
                <a:solidFill>
                  <a:schemeClr val="tx2"/>
                </a:solidFill>
                <a:latin typeface="Avenir Next for ABG" pitchFamily="34" charset="0"/>
              </a:rPr>
              <a:t> model for one-year term</a:t>
            </a:r>
            <a:r>
              <a:rPr lang="hu-HU" sz="1200" dirty="0">
                <a:solidFill>
                  <a:schemeClr val="tx2"/>
                </a:solidFill>
                <a:latin typeface="Avenir Next for ABG" pitchFamily="34" charset="0"/>
              </a:rPr>
              <a:t> and </a:t>
            </a:r>
            <a:r>
              <a:rPr lang="en-US" sz="1200" dirty="0">
                <a:solidFill>
                  <a:schemeClr val="tx2"/>
                </a:solidFill>
                <a:latin typeface="Avenir Next for ABG" pitchFamily="34" charset="0"/>
              </a:rPr>
              <a:t>use this for shorter periods too by utilizing the flexibility of our Rent a Car fleet making sure that the holding cost is covered</a:t>
            </a:r>
            <a:r>
              <a:rPr lang="hu-HU" sz="1200" dirty="0">
                <a:solidFill>
                  <a:schemeClr val="tx2"/>
                </a:solidFill>
                <a:latin typeface="Avenir Next for ABG" pitchFamily="34" charset="0"/>
              </a:rPr>
              <a:t>.</a:t>
            </a:r>
            <a:endParaRPr lang="hu-HU" sz="1200" dirty="0">
              <a:latin typeface="Avenir Next for ABG" pitchFamily="34" charset="0"/>
            </a:endParaRPr>
          </a:p>
        </p:txBody>
      </p:sp>
      <p:graphicFrame>
        <p:nvGraphicFramePr>
          <p:cNvPr id="29" name="Diagram 28"/>
          <p:cNvGraphicFramePr/>
          <p:nvPr/>
        </p:nvGraphicFramePr>
        <p:xfrm>
          <a:off x="1043608" y="1340768"/>
          <a:ext cx="5400600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Szövegdoboz 29"/>
          <p:cNvSpPr txBox="1"/>
          <p:nvPr/>
        </p:nvSpPr>
        <p:spPr>
          <a:xfrm>
            <a:off x="2843808" y="1877923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Avenir Next for ABG" pitchFamily="34" charset="0"/>
              </a:rPr>
              <a:t> Internship programs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Avenir Next for ABG" pitchFamily="34" charset="0"/>
              </a:rPr>
              <a:t> Production Orders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Avenir Next for ABG" pitchFamily="34" charset="0"/>
              </a:rPr>
              <a:t> Services and Total Loss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Avenir Next for ABG" pitchFamily="34" charset="0"/>
              </a:rPr>
              <a:t> Project Jobs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475656" y="6381328"/>
            <a:ext cx="18722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3E67B10-3B8D-47C4-8CB4-3B69EE9FFE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92" y="-558179"/>
            <a:ext cx="9144000" cy="65341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zövegdoboz 23"/>
          <p:cNvSpPr txBox="1"/>
          <p:nvPr/>
        </p:nvSpPr>
        <p:spPr>
          <a:xfrm>
            <a:off x="2123728" y="1340768"/>
            <a:ext cx="69847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venir Next for ABG" pitchFamily="34" charset="0"/>
              </a:rPr>
              <a:t>The newly acquired corporate partners </a:t>
            </a:r>
            <a:r>
              <a:rPr lang="tr-TR" sz="1400" dirty="0" err="1">
                <a:solidFill>
                  <a:schemeClr val="tx2"/>
                </a:solidFill>
                <a:latin typeface="Avenir Next for ABG" pitchFamily="34" charset="0"/>
              </a:rPr>
              <a:t>with</a:t>
            </a:r>
            <a:r>
              <a:rPr lang="tr-TR" sz="1400" dirty="0">
                <a:solidFill>
                  <a:schemeClr val="tx2"/>
                </a:solidFill>
                <a:latin typeface="Avenir Next for ABG" pitchFamily="34" charset="0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Avenir Next for ABG" pitchFamily="34" charset="0"/>
              </a:rPr>
              <a:t>reasonable prices</a:t>
            </a:r>
            <a:r>
              <a:rPr lang="tr-TR" sz="1400" dirty="0">
                <a:solidFill>
                  <a:schemeClr val="tx2"/>
                </a:solidFill>
                <a:latin typeface="Avenir Next for ABG" pitchFamily="34" charset="0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Avenir Next for ABG" pitchFamily="34" charset="0"/>
              </a:rPr>
              <a:t>give a more balanced income to our </a:t>
            </a:r>
            <a:r>
              <a:rPr lang="hu-HU" sz="1400" dirty="0">
                <a:solidFill>
                  <a:schemeClr val="tx2"/>
                </a:solidFill>
                <a:latin typeface="Avenir Next for ABG" pitchFamily="34" charset="0"/>
              </a:rPr>
              <a:t>Rent a Car business unit</a:t>
            </a:r>
            <a:endParaRPr lang="tr-TR" sz="1400" dirty="0">
              <a:solidFill>
                <a:schemeClr val="tx2"/>
              </a:solidFill>
              <a:latin typeface="Avenir Next for ABG" pitchFamily="34" charset="0"/>
            </a:endParaRPr>
          </a:p>
          <a:p>
            <a:endParaRPr lang="hu-HU" sz="1400" dirty="0">
              <a:solidFill>
                <a:schemeClr val="tx2"/>
              </a:solidFill>
              <a:latin typeface="Avenir Next for ABG" pitchFamily="34" charset="0"/>
            </a:endParaRPr>
          </a:p>
          <a:p>
            <a:r>
              <a:rPr lang="tr-TR" sz="1400" dirty="0">
                <a:solidFill>
                  <a:schemeClr val="tx2"/>
                </a:solidFill>
                <a:latin typeface="Avenir Next for ABG" pitchFamily="34" charset="0"/>
              </a:rPr>
              <a:t>F</a:t>
            </a:r>
            <a:r>
              <a:rPr lang="en-US" sz="1400" dirty="0" err="1">
                <a:solidFill>
                  <a:schemeClr val="tx2"/>
                </a:solidFill>
                <a:latin typeface="Avenir Next for ABG" pitchFamily="34" charset="0"/>
              </a:rPr>
              <a:t>avorable</a:t>
            </a:r>
            <a:r>
              <a:rPr lang="en-US" sz="1400" dirty="0">
                <a:solidFill>
                  <a:schemeClr val="tx2"/>
                </a:solidFill>
                <a:latin typeface="Avenir Next for ABG" pitchFamily="34" charset="0"/>
              </a:rPr>
              <a:t> prices (-20%-30%) achieved with this new model</a:t>
            </a:r>
            <a:r>
              <a:rPr lang="tr-TR" sz="1400" dirty="0">
                <a:solidFill>
                  <a:schemeClr val="tx2"/>
                </a:solidFill>
                <a:latin typeface="Avenir Next for ABG" pitchFamily="34" charset="0"/>
              </a:rPr>
              <a:t> </a:t>
            </a:r>
            <a:r>
              <a:rPr lang="tr-TR" sz="1400" dirty="0" err="1">
                <a:solidFill>
                  <a:schemeClr val="tx2"/>
                </a:solidFill>
                <a:latin typeface="Avenir Next for ABG" pitchFamily="34" charset="0"/>
              </a:rPr>
              <a:t>are</a:t>
            </a:r>
            <a:r>
              <a:rPr lang="tr-TR" sz="1400" dirty="0">
                <a:solidFill>
                  <a:schemeClr val="tx2"/>
                </a:solidFill>
                <a:latin typeface="Avenir Next for ABG" pitchFamily="34" charset="0"/>
              </a:rPr>
              <a:t> </a:t>
            </a:r>
            <a:r>
              <a:rPr lang="tr-TR" sz="1400" dirty="0" err="1">
                <a:solidFill>
                  <a:schemeClr val="tx2"/>
                </a:solidFill>
                <a:latin typeface="Avenir Next for ABG" pitchFamily="34" charset="0"/>
              </a:rPr>
              <a:t>easy</a:t>
            </a:r>
            <a:r>
              <a:rPr lang="tr-TR" sz="1400" dirty="0">
                <a:solidFill>
                  <a:schemeClr val="tx2"/>
                </a:solidFill>
                <a:latin typeface="Avenir Next for ABG" pitchFamily="34" charset="0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Avenir Next for ABG" pitchFamily="34" charset="0"/>
              </a:rPr>
              <a:t>gain</a:t>
            </a:r>
            <a:r>
              <a:rPr lang="tr-TR" sz="1400" dirty="0">
                <a:solidFill>
                  <a:schemeClr val="tx2"/>
                </a:solidFill>
                <a:latin typeface="Avenir Next for ABG" pitchFamily="34" charset="0"/>
              </a:rPr>
              <a:t> </a:t>
            </a:r>
            <a:r>
              <a:rPr lang="tr-TR" sz="1400" dirty="0" err="1">
                <a:solidFill>
                  <a:schemeClr val="tx2"/>
                </a:solidFill>
                <a:latin typeface="Avenir Next for ABG" pitchFamily="34" charset="0"/>
              </a:rPr>
              <a:t>without</a:t>
            </a:r>
            <a:r>
              <a:rPr lang="tr-TR" sz="1400" dirty="0">
                <a:solidFill>
                  <a:schemeClr val="tx2"/>
                </a:solidFill>
                <a:latin typeface="Avenir Next for ABG" pitchFamily="34" charset="0"/>
              </a:rPr>
              <a:t> </a:t>
            </a:r>
            <a:r>
              <a:rPr lang="tr-TR" sz="1400" dirty="0" err="1">
                <a:solidFill>
                  <a:schemeClr val="tx2"/>
                </a:solidFill>
                <a:latin typeface="Avenir Next for ABG" pitchFamily="34" charset="0"/>
              </a:rPr>
              <a:t>pain</a:t>
            </a:r>
            <a:r>
              <a:rPr lang="tr-TR" sz="1400" dirty="0">
                <a:solidFill>
                  <a:schemeClr val="tx2"/>
                </a:solidFill>
                <a:latin typeface="Avenir Next for ABG" pitchFamily="34" charset="0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Avenir Next for ABG" pitchFamily="34" charset="0"/>
              </a:rPr>
              <a:t> f</a:t>
            </a:r>
            <a:r>
              <a:rPr lang="hu-HU" sz="1400" dirty="0" err="1">
                <a:solidFill>
                  <a:schemeClr val="tx2"/>
                </a:solidFill>
                <a:latin typeface="Avenir Next for ABG" pitchFamily="34" charset="0"/>
              </a:rPr>
              <a:t>or</a:t>
            </a:r>
            <a:r>
              <a:rPr lang="hu-HU" sz="1400" dirty="0">
                <a:solidFill>
                  <a:schemeClr val="tx2"/>
                </a:solidFill>
                <a:latin typeface="Avenir Next for ABG" pitchFamily="34" charset="0"/>
              </a:rPr>
              <a:t> </a:t>
            </a:r>
            <a:r>
              <a:rPr lang="hu-HU" sz="1400" dirty="0" err="1">
                <a:solidFill>
                  <a:schemeClr val="tx2"/>
                </a:solidFill>
                <a:latin typeface="Avenir Next for ABG" pitchFamily="34" charset="0"/>
              </a:rPr>
              <a:t>our</a:t>
            </a:r>
            <a:r>
              <a:rPr lang="hu-HU" sz="1400" dirty="0">
                <a:solidFill>
                  <a:schemeClr val="tx2"/>
                </a:solidFill>
                <a:latin typeface="Avenir Next for ABG" pitchFamily="34" charset="0"/>
              </a:rPr>
              <a:t> </a:t>
            </a:r>
            <a:r>
              <a:rPr lang="hu-HU" sz="1400" dirty="0" err="1">
                <a:solidFill>
                  <a:schemeClr val="tx2"/>
                </a:solidFill>
                <a:latin typeface="Avenir Next for ABG" pitchFamily="34" charset="0"/>
              </a:rPr>
              <a:t>customers</a:t>
            </a:r>
            <a:endParaRPr lang="en-US" sz="1400" dirty="0">
              <a:solidFill>
                <a:schemeClr val="tx2"/>
              </a:solidFill>
              <a:latin typeface="Avenir Next for ABG" pitchFamily="34" charset="0"/>
            </a:endParaRPr>
          </a:p>
          <a:p>
            <a:endParaRPr lang="hu-HU" sz="1400" dirty="0">
              <a:solidFill>
                <a:schemeClr val="tx2"/>
              </a:solidFill>
              <a:latin typeface="Avenir Next for ABG" pitchFamily="34" charset="0"/>
            </a:endParaRPr>
          </a:p>
          <a:p>
            <a:r>
              <a:rPr lang="en-US" sz="1400" dirty="0">
                <a:solidFill>
                  <a:schemeClr val="tx2"/>
                </a:solidFill>
                <a:latin typeface="Avenir Next for ABG" pitchFamily="34" charset="0"/>
              </a:rPr>
              <a:t>A whole new service implemented in the Operational Leas</a:t>
            </a:r>
            <a:r>
              <a:rPr lang="tr-TR" sz="1400" dirty="0" err="1">
                <a:solidFill>
                  <a:schemeClr val="tx2"/>
                </a:solidFill>
                <a:latin typeface="Avenir Next for ABG" pitchFamily="34" charset="0"/>
              </a:rPr>
              <a:t>ing</a:t>
            </a:r>
            <a:r>
              <a:rPr lang="en-US" sz="1400" dirty="0">
                <a:solidFill>
                  <a:schemeClr val="tx2"/>
                </a:solidFill>
                <a:latin typeface="Avenir Next for ABG" pitchFamily="34" charset="0"/>
              </a:rPr>
              <a:t> model </a:t>
            </a:r>
            <a:r>
              <a:rPr lang="tr-TR" sz="1400" dirty="0" err="1">
                <a:solidFill>
                  <a:schemeClr val="tx2"/>
                </a:solidFill>
                <a:latin typeface="Avenir Next for ABG" pitchFamily="34" charset="0"/>
              </a:rPr>
              <a:t>gives</a:t>
            </a:r>
            <a:r>
              <a:rPr lang="en-US" sz="1400" dirty="0">
                <a:solidFill>
                  <a:schemeClr val="tx2"/>
                </a:solidFill>
                <a:latin typeface="Avenir Next for ABG" pitchFamily="34" charset="0"/>
              </a:rPr>
              <a:t> us </a:t>
            </a:r>
            <a:r>
              <a:rPr lang="tr-TR" sz="1400" dirty="0">
                <a:solidFill>
                  <a:schemeClr val="tx2"/>
                </a:solidFill>
                <a:latin typeface="Avenir Next for ABG" pitchFamily="34" charset="0"/>
              </a:rPr>
              <a:t>a </a:t>
            </a:r>
            <a:r>
              <a:rPr lang="en-US" sz="1400" dirty="0">
                <a:solidFill>
                  <a:schemeClr val="tx2"/>
                </a:solidFill>
                <a:latin typeface="Avenir Next for ABG" pitchFamily="34" charset="0"/>
              </a:rPr>
              <a:t>unique </a:t>
            </a:r>
            <a:r>
              <a:rPr lang="tr-TR" sz="1400" dirty="0" err="1">
                <a:solidFill>
                  <a:schemeClr val="tx2"/>
                </a:solidFill>
                <a:latin typeface="Avenir Next for ABG" pitchFamily="34" charset="0"/>
              </a:rPr>
              <a:t>position</a:t>
            </a:r>
            <a:r>
              <a:rPr lang="tr-TR" sz="1400" dirty="0">
                <a:solidFill>
                  <a:schemeClr val="tx2"/>
                </a:solidFill>
                <a:latin typeface="Avenir Next for ABG" pitchFamily="34" charset="0"/>
              </a:rPr>
              <a:t> in</a:t>
            </a:r>
            <a:r>
              <a:rPr lang="en-US" sz="1400" dirty="0">
                <a:solidFill>
                  <a:schemeClr val="tx2"/>
                </a:solidFill>
                <a:latin typeface="Avenir Next for ABG" pitchFamily="34" charset="0"/>
              </a:rPr>
              <a:t> the market</a:t>
            </a:r>
          </a:p>
          <a:p>
            <a:endParaRPr lang="en-US" sz="1600" dirty="0">
              <a:latin typeface="Avenir Next for ABG" pitchFamily="34" charset="0"/>
            </a:endParaRPr>
          </a:p>
        </p:txBody>
      </p:sp>
      <p:sp>
        <p:nvSpPr>
          <p:cNvPr id="25" name="Jobbra nyíl 24"/>
          <p:cNvSpPr/>
          <p:nvPr/>
        </p:nvSpPr>
        <p:spPr>
          <a:xfrm>
            <a:off x="1763688" y="1412776"/>
            <a:ext cx="360040" cy="216024"/>
          </a:xfrm>
          <a:prstGeom prst="rightArrow">
            <a:avLst/>
          </a:prstGeom>
          <a:solidFill>
            <a:srgbClr val="ED5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Jobbra nyíl 25"/>
          <p:cNvSpPr/>
          <p:nvPr/>
        </p:nvSpPr>
        <p:spPr>
          <a:xfrm>
            <a:off x="1763688" y="2132856"/>
            <a:ext cx="360040" cy="216024"/>
          </a:xfrm>
          <a:prstGeom prst="rightArrow">
            <a:avLst/>
          </a:prstGeom>
          <a:solidFill>
            <a:srgbClr val="ED5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Jobbra nyíl 30"/>
          <p:cNvSpPr/>
          <p:nvPr/>
        </p:nvSpPr>
        <p:spPr>
          <a:xfrm>
            <a:off x="1763688" y="2899229"/>
            <a:ext cx="360040" cy="216024"/>
          </a:xfrm>
          <a:prstGeom prst="rightArrow">
            <a:avLst/>
          </a:prstGeom>
          <a:solidFill>
            <a:srgbClr val="ED5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Rectangle 27"/>
          <p:cNvSpPr/>
          <p:nvPr/>
        </p:nvSpPr>
        <p:spPr>
          <a:xfrm>
            <a:off x="1475656" y="6381328"/>
            <a:ext cx="18722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ím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2800" b="1" dirty="0"/>
              <a:t>2 in 1 </a:t>
            </a:r>
            <a:r>
              <a:rPr lang="tr-TR" sz="2800" b="1" dirty="0" err="1"/>
              <a:t>formula</a:t>
            </a:r>
            <a:endParaRPr lang="hu-HU" sz="2800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7165CAA-8884-4AB1-B349-2A1CB8D6E0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5" y="-459432"/>
            <a:ext cx="9144000" cy="6534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Sample Quotation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7379632" cy="11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51520" y="245950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Terms &amp; Conditions;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u-HU" sz="1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u-HU" sz="1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Price Includes;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hu-HU" sz="1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Periodic Maintenance,</a:t>
            </a:r>
            <a:endParaRPr lang="en-US" sz="1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hu-HU" sz="1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Insurance  ( up to  50.000 USD TPL )</a:t>
            </a:r>
            <a:endParaRPr lang="en-US" sz="1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hu-HU" sz="1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Replacement Car During Maintenance &amp; Accident,</a:t>
            </a:r>
            <a:endParaRPr lang="en-US" sz="1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hu-HU" sz="1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Winter Tyres</a:t>
            </a:r>
            <a:endParaRPr lang="en-US" sz="1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hu-HU" sz="1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u-HU" sz="12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Price Excludes;</a:t>
            </a:r>
            <a:endParaRPr lang="en-US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hu-HU" sz="1200" b="1" dirty="0">
                <a:solidFill>
                  <a:srgbClr val="63242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VAT ( %18 ) , Fuel</a:t>
            </a:r>
            <a:endParaRPr lang="en-US" sz="1000" dirty="0">
              <a:solidFill>
                <a:srgbClr val="63242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95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0"/>
          </p:nvPr>
        </p:nvSpPr>
        <p:spPr>
          <a:xfrm>
            <a:off x="327182" y="1268760"/>
            <a:ext cx="2908168" cy="295232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Berat</a:t>
            </a:r>
            <a:r>
              <a:rPr lang="en-US" b="1" dirty="0" smtClean="0"/>
              <a:t> </a:t>
            </a:r>
            <a:r>
              <a:rPr lang="en-US" b="1" dirty="0" err="1" smtClean="0"/>
              <a:t>Ecemis</a:t>
            </a:r>
            <a:endParaRPr lang="tr-TR" dirty="0" smtClean="0"/>
          </a:p>
          <a:p>
            <a:pPr marL="0" indent="0">
              <a:buNone/>
            </a:pPr>
            <a:r>
              <a:rPr lang="en-US" dirty="0" smtClean="0"/>
              <a:t>Country Manager</a:t>
            </a:r>
            <a:endParaRPr lang="tr-TR" dirty="0" smtClean="0"/>
          </a:p>
          <a:p>
            <a:pPr marL="0" indent="0">
              <a:buNone/>
            </a:pPr>
            <a:r>
              <a:rPr lang="en-US" b="1" dirty="0" smtClean="0"/>
              <a:t>Budget Rent A Car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en-US" dirty="0" smtClean="0"/>
              <a:t> </a:t>
            </a:r>
            <a:endParaRPr lang="tr-TR" dirty="0" smtClean="0"/>
          </a:p>
          <a:p>
            <a:pPr marL="0" indent="0">
              <a:buNone/>
            </a:pPr>
            <a:r>
              <a:rPr lang="en-US" b="1" dirty="0" err="1" smtClean="0"/>
              <a:t>Otokoc</a:t>
            </a:r>
            <a:r>
              <a:rPr lang="en-US" b="1" dirty="0" smtClean="0"/>
              <a:t> Georgia LLC</a:t>
            </a:r>
            <a:endParaRPr lang="tr-TR" dirty="0" smtClean="0"/>
          </a:p>
          <a:p>
            <a:pPr marL="0" indent="0">
              <a:buNone/>
            </a:pPr>
            <a:r>
              <a:rPr lang="en-US" dirty="0" smtClean="0"/>
              <a:t>37 </a:t>
            </a:r>
            <a:r>
              <a:rPr lang="en-US" dirty="0" err="1" smtClean="0"/>
              <a:t>Rustaveli</a:t>
            </a:r>
            <a:r>
              <a:rPr lang="en-US" dirty="0" smtClean="0"/>
              <a:t> Avenue </a:t>
            </a:r>
            <a:endParaRPr lang="tr-TR" dirty="0" smtClean="0"/>
          </a:p>
          <a:p>
            <a:pPr marL="0" indent="0">
              <a:buNone/>
            </a:pPr>
            <a:r>
              <a:rPr lang="en-US" dirty="0" smtClean="0"/>
              <a:t>Tbilisi / Georgia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Office: </a:t>
            </a:r>
            <a:r>
              <a:rPr lang="en-US" dirty="0" smtClean="0"/>
              <a:t>+ 995 322 234 112</a:t>
            </a:r>
            <a:endParaRPr lang="tr-TR" dirty="0" smtClean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hlinkClick r:id="rId2"/>
              </a:rPr>
              <a:t>berat@budget.com.ge</a:t>
            </a: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 </a:t>
            </a:r>
            <a:endParaRPr lang="tr-TR" dirty="0" smtClean="0"/>
          </a:p>
          <a:p>
            <a:pPr algn="ctr">
              <a:buNone/>
            </a:pPr>
            <a:endParaRPr lang="hu-HU" dirty="0"/>
          </a:p>
        </p:txBody>
      </p:sp>
      <p:sp>
        <p:nvSpPr>
          <p:cNvPr id="4" name="Rectangle 3"/>
          <p:cNvSpPr/>
          <p:nvPr/>
        </p:nvSpPr>
        <p:spPr>
          <a:xfrm>
            <a:off x="1475656" y="6381328"/>
            <a:ext cx="18722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ikdörtgen 1"/>
          <p:cNvSpPr/>
          <p:nvPr/>
        </p:nvSpPr>
        <p:spPr>
          <a:xfrm>
            <a:off x="327182" y="404664"/>
            <a:ext cx="29081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ED5505"/>
                </a:solidFill>
                <a:latin typeface="Avenir Next for ABG" pitchFamily="34" charset="0"/>
              </a:rPr>
              <a:t>Contact</a:t>
            </a:r>
            <a:r>
              <a:rPr lang="en-US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3200" dirty="0">
                <a:solidFill>
                  <a:srgbClr val="ED5505"/>
                </a:solidFill>
                <a:latin typeface="Times New Roman" panose="02020603050405020304" pitchFamily="18" charset="0"/>
              </a:rPr>
              <a:t>D</a:t>
            </a:r>
            <a:r>
              <a:rPr lang="en-US" sz="3200" dirty="0" err="1" smtClean="0">
                <a:solidFill>
                  <a:srgbClr val="ED5505"/>
                </a:solidFill>
                <a:latin typeface="Avenir Next for ABG" pitchFamily="34" charset="0"/>
              </a:rPr>
              <a:t>etails</a:t>
            </a:r>
            <a:endParaRPr lang="tr-TR" sz="3200" dirty="0">
              <a:solidFill>
                <a:srgbClr val="ED5505"/>
              </a:solidFill>
              <a:latin typeface="Avenir Next for ABG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235350" y="1268760"/>
            <a:ext cx="27048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ED5505"/>
                </a:solidFill>
                <a:latin typeface="Avenir Next for ABG" pitchFamily="34" charset="0"/>
              </a:rPr>
              <a:t>Irakli</a:t>
            </a:r>
            <a:r>
              <a:rPr lang="en-US" dirty="0"/>
              <a:t> </a:t>
            </a:r>
            <a:r>
              <a:rPr lang="en-US" sz="1500" dirty="0" err="1">
                <a:solidFill>
                  <a:srgbClr val="ED5505"/>
                </a:solidFill>
                <a:latin typeface="Avenir Next for ABG" pitchFamily="34" charset="0"/>
              </a:rPr>
              <a:t>Tsulaia</a:t>
            </a:r>
            <a:endParaRPr lang="tr-TR" sz="1500" dirty="0">
              <a:solidFill>
                <a:srgbClr val="ED5505"/>
              </a:solidFill>
              <a:latin typeface="Avenir Next for ABG" pitchFamily="34" charset="0"/>
            </a:endParaRPr>
          </a:p>
          <a:p>
            <a:r>
              <a:rPr lang="en-US" sz="1500" dirty="0">
                <a:solidFill>
                  <a:srgbClr val="ED5505"/>
                </a:solidFill>
                <a:latin typeface="Avenir Next for ABG" pitchFamily="34" charset="0"/>
              </a:rPr>
              <a:t>Sales Specialist-Long Term</a:t>
            </a:r>
            <a:endParaRPr lang="tr-TR" sz="1500" dirty="0">
              <a:solidFill>
                <a:srgbClr val="ED5505"/>
              </a:solidFill>
              <a:latin typeface="Avenir Next for ABG" pitchFamily="34" charset="0"/>
            </a:endParaRPr>
          </a:p>
          <a:p>
            <a:r>
              <a:rPr lang="en-US" sz="1500" b="1" dirty="0">
                <a:solidFill>
                  <a:srgbClr val="ED5505"/>
                </a:solidFill>
                <a:latin typeface="Avenir Next for ABG" pitchFamily="34" charset="0"/>
              </a:rPr>
              <a:t>Budget </a:t>
            </a:r>
            <a:r>
              <a:rPr lang="tr-TR" sz="1500" b="1" dirty="0" smtClean="0">
                <a:solidFill>
                  <a:srgbClr val="ED5505"/>
                </a:solidFill>
                <a:latin typeface="Avenir Next for ABG" pitchFamily="34" charset="0"/>
              </a:rPr>
              <a:t>R</a:t>
            </a:r>
            <a:r>
              <a:rPr lang="en-US" sz="1500" b="1" dirty="0" err="1" smtClean="0">
                <a:solidFill>
                  <a:srgbClr val="ED5505"/>
                </a:solidFill>
                <a:latin typeface="Avenir Next for ABG" pitchFamily="34" charset="0"/>
              </a:rPr>
              <a:t>ent</a:t>
            </a:r>
            <a:r>
              <a:rPr lang="en-US" sz="1500" b="1" dirty="0" smtClean="0">
                <a:solidFill>
                  <a:srgbClr val="ED5505"/>
                </a:solidFill>
                <a:latin typeface="Avenir Next for ABG" pitchFamily="34" charset="0"/>
              </a:rPr>
              <a:t> </a:t>
            </a:r>
            <a:r>
              <a:rPr lang="en-US" sz="1500" b="1" dirty="0">
                <a:solidFill>
                  <a:srgbClr val="ED5505"/>
                </a:solidFill>
                <a:latin typeface="Avenir Next for ABG" pitchFamily="34" charset="0"/>
              </a:rPr>
              <a:t>a </a:t>
            </a:r>
            <a:r>
              <a:rPr lang="en-US" sz="1500" b="1" dirty="0" smtClean="0">
                <a:solidFill>
                  <a:srgbClr val="ED5505"/>
                </a:solidFill>
                <a:latin typeface="Avenir Next for ABG" pitchFamily="34" charset="0"/>
              </a:rPr>
              <a:t>Car</a:t>
            </a:r>
            <a:r>
              <a:rPr lang="tr-TR" sz="1500" b="1" dirty="0" smtClean="0">
                <a:solidFill>
                  <a:srgbClr val="ED5505"/>
                </a:solidFill>
                <a:latin typeface="Avenir Next for ABG" pitchFamily="34" charset="0"/>
              </a:rPr>
              <a:t> </a:t>
            </a:r>
            <a:endParaRPr lang="tr-TR" sz="1500" b="1" dirty="0">
              <a:solidFill>
                <a:srgbClr val="ED5505"/>
              </a:solidFill>
              <a:latin typeface="Avenir Next for ABG" pitchFamily="34" charset="0"/>
            </a:endParaRPr>
          </a:p>
          <a:p>
            <a:endParaRPr lang="tr-TR" sz="1500" dirty="0">
              <a:solidFill>
                <a:srgbClr val="ED5505"/>
              </a:solidFill>
              <a:latin typeface="Avenir Next for ABG" pitchFamily="34" charset="0"/>
            </a:endParaRPr>
          </a:p>
          <a:p>
            <a:r>
              <a:rPr lang="en-US" sz="1500" b="1" dirty="0" err="1">
                <a:solidFill>
                  <a:srgbClr val="ED5505"/>
                </a:solidFill>
                <a:latin typeface="Avenir Next for ABG" pitchFamily="34" charset="0"/>
              </a:rPr>
              <a:t>Otokoc</a:t>
            </a:r>
            <a:r>
              <a:rPr lang="en-US" sz="1500" b="1" dirty="0">
                <a:solidFill>
                  <a:srgbClr val="ED5505"/>
                </a:solidFill>
                <a:latin typeface="Avenir Next for ABG" pitchFamily="34" charset="0"/>
              </a:rPr>
              <a:t> Georgia LLC</a:t>
            </a:r>
            <a:endParaRPr lang="tr-TR" sz="1500" b="1" dirty="0">
              <a:solidFill>
                <a:srgbClr val="ED5505"/>
              </a:solidFill>
              <a:latin typeface="Avenir Next for ABG" pitchFamily="34" charset="0"/>
            </a:endParaRPr>
          </a:p>
          <a:p>
            <a:r>
              <a:rPr lang="en-US" sz="1500" dirty="0" smtClean="0">
                <a:solidFill>
                  <a:srgbClr val="ED5505"/>
                </a:solidFill>
                <a:latin typeface="Avenir Next for ABG" pitchFamily="34" charset="0"/>
              </a:rPr>
              <a:t>37 </a:t>
            </a:r>
            <a:r>
              <a:rPr lang="en-US" sz="1500" dirty="0" err="1">
                <a:solidFill>
                  <a:srgbClr val="ED5505"/>
                </a:solidFill>
                <a:latin typeface="Avenir Next for ABG" pitchFamily="34" charset="0"/>
              </a:rPr>
              <a:t>Rustaveli</a:t>
            </a:r>
            <a:r>
              <a:rPr lang="en-US" sz="1500" dirty="0">
                <a:solidFill>
                  <a:srgbClr val="ED5505"/>
                </a:solidFill>
                <a:latin typeface="Avenir Next for ABG" pitchFamily="34" charset="0"/>
              </a:rPr>
              <a:t> </a:t>
            </a:r>
            <a:r>
              <a:rPr lang="en-US" sz="1500" dirty="0" err="1" smtClean="0">
                <a:solidFill>
                  <a:srgbClr val="ED5505"/>
                </a:solidFill>
                <a:latin typeface="Avenir Next for ABG" pitchFamily="34" charset="0"/>
              </a:rPr>
              <a:t>Avenue.Tbilisi,Georgia</a:t>
            </a:r>
            <a:endParaRPr lang="tr-TR" sz="1500" dirty="0" smtClean="0">
              <a:solidFill>
                <a:srgbClr val="ED5505"/>
              </a:solidFill>
              <a:latin typeface="Avenir Next for ABG" pitchFamily="34" charset="0"/>
            </a:endParaRPr>
          </a:p>
          <a:p>
            <a:r>
              <a:rPr lang="tr-TR" sz="1500" dirty="0">
                <a:solidFill>
                  <a:srgbClr val="ED5505"/>
                </a:solidFill>
                <a:latin typeface="Avenir Next for ABG" pitchFamily="34" charset="0"/>
              </a:rPr>
              <a:t>Office:+995 322 234 112</a:t>
            </a:r>
          </a:p>
          <a:p>
            <a:r>
              <a:rPr lang="tr-TR" sz="1500" dirty="0">
                <a:solidFill>
                  <a:srgbClr val="ED5505"/>
                </a:solidFill>
                <a:latin typeface="Avenir Next for ABG" pitchFamily="34" charset="0"/>
              </a:rPr>
              <a:t>Mob:  +995 599 234 267</a:t>
            </a:r>
          </a:p>
          <a:p>
            <a:r>
              <a:rPr lang="tr-TR" sz="1500" dirty="0" smtClean="0">
                <a:solidFill>
                  <a:srgbClr val="ED5505"/>
                </a:solidFill>
                <a:latin typeface="Avenir Next for ABG" pitchFamily="34" charset="0"/>
                <a:hlinkClick r:id="rId3"/>
              </a:rPr>
              <a:t>irakli.tsulaia@budget.com.ge</a:t>
            </a:r>
            <a:endParaRPr lang="tr-TR" sz="1500" dirty="0" smtClean="0">
              <a:solidFill>
                <a:srgbClr val="ED5505"/>
              </a:solidFill>
              <a:latin typeface="Avenir Next for ABG" pitchFamily="34" charset="0"/>
            </a:endParaRPr>
          </a:p>
          <a:p>
            <a:endParaRPr lang="tr-TR" sz="1500" dirty="0">
              <a:solidFill>
                <a:srgbClr val="ED5505"/>
              </a:solidFill>
              <a:latin typeface="Avenir Next for ABG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8E0A38E-2DB9-4460-BE52-AA2F4A146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-653965"/>
            <a:ext cx="6935050" cy="6348328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059720" y="292322"/>
            <a:ext cx="172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>
                <a:solidFill>
                  <a:schemeClr val="bg1"/>
                </a:solidFill>
                <a:latin typeface="Avenir Next for ABG Demi" pitchFamily="34" charset="0"/>
              </a:rPr>
              <a:t>Koç</a:t>
            </a:r>
            <a:r>
              <a:rPr lang="hu-HU" sz="2400" dirty="0">
                <a:solidFill>
                  <a:schemeClr val="bg1"/>
                </a:solidFill>
                <a:latin typeface="Avenir Next for ABG Demi" pitchFamily="34" charset="0"/>
              </a:rPr>
              <a:t> Group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367253" y="2335732"/>
            <a:ext cx="754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>
                <a:solidFill>
                  <a:srgbClr val="ED5505"/>
                </a:solidFill>
                <a:latin typeface="Avenir Next for ABG" pitchFamily="34" charset="0"/>
              </a:rPr>
              <a:t>Energy</a:t>
            </a:r>
            <a:endParaRPr lang="hu-HU" sz="1400" dirty="0">
              <a:solidFill>
                <a:srgbClr val="ED5505"/>
              </a:solidFill>
              <a:latin typeface="Avenir Next for ABG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577622" y="2335732"/>
            <a:ext cx="1168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rgbClr val="ED5505"/>
                </a:solidFill>
                <a:latin typeface="Avenir Next for ABG" pitchFamily="34" charset="0"/>
              </a:rPr>
              <a:t>Automotive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952379" y="2246839"/>
            <a:ext cx="1035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solidFill>
                  <a:srgbClr val="ED5505"/>
                </a:solidFill>
                <a:latin typeface="Avenir Next for ABG" pitchFamily="34" charset="0"/>
              </a:rPr>
              <a:t>Consumer</a:t>
            </a:r>
            <a:endParaRPr lang="tr-TR" sz="1400" dirty="0">
              <a:solidFill>
                <a:srgbClr val="ED5505"/>
              </a:solidFill>
              <a:latin typeface="Avenir Next for ABG" pitchFamily="34" charset="0"/>
            </a:endParaRPr>
          </a:p>
          <a:p>
            <a:pPr algn="ctr"/>
            <a:r>
              <a:rPr lang="hu-HU" sz="1400" dirty="0">
                <a:solidFill>
                  <a:srgbClr val="ED5505"/>
                </a:solidFill>
                <a:latin typeface="Avenir Next for ABG" pitchFamily="34" charset="0"/>
              </a:rPr>
              <a:t>Durables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6401474" y="2373477"/>
            <a:ext cx="827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err="1">
                <a:solidFill>
                  <a:srgbClr val="ED5505"/>
                </a:solidFill>
                <a:latin typeface="Avenir Next for ABG" pitchFamily="34" charset="0"/>
              </a:rPr>
              <a:t>Finance</a:t>
            </a:r>
            <a:endParaRPr lang="hu-HU" sz="1400" dirty="0">
              <a:solidFill>
                <a:srgbClr val="ED5505"/>
              </a:solidFill>
              <a:latin typeface="Avenir Next for ABG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685965" y="4328256"/>
            <a:ext cx="1449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rgbClr val="ED5505"/>
                </a:solidFill>
                <a:latin typeface="Avenir Next for ABG" pitchFamily="34" charset="0"/>
              </a:rPr>
              <a:t>Automotive</a:t>
            </a:r>
            <a:endParaRPr lang="tr-TR" sz="1200" dirty="0">
              <a:solidFill>
                <a:srgbClr val="ED5505"/>
              </a:solidFill>
              <a:latin typeface="Avenir Next for ABG" pitchFamily="34" charset="0"/>
            </a:endParaRPr>
          </a:p>
          <a:p>
            <a:pPr algn="ctr"/>
            <a:r>
              <a:rPr lang="tr-TR" sz="1200" dirty="0" err="1">
                <a:solidFill>
                  <a:srgbClr val="ED5505"/>
                </a:solidFill>
                <a:latin typeface="Avenir Next for ABG" pitchFamily="34" charset="0"/>
              </a:rPr>
              <a:t>Manufacturing</a:t>
            </a:r>
            <a:endParaRPr lang="hu-HU" sz="1200" dirty="0">
              <a:solidFill>
                <a:srgbClr val="ED5505"/>
              </a:solidFill>
              <a:latin typeface="Avenir Next for ABG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4135932" y="4256031"/>
            <a:ext cx="1262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rgbClr val="ED5505"/>
                </a:solidFill>
                <a:latin typeface="Avenir Next for ABG" pitchFamily="34" charset="0"/>
              </a:rPr>
              <a:t>Car Rental</a:t>
            </a:r>
            <a:endParaRPr lang="tr-TR" sz="1200" dirty="0">
              <a:solidFill>
                <a:srgbClr val="ED5505"/>
              </a:solidFill>
              <a:latin typeface="Avenir Next for ABG" pitchFamily="34" charset="0"/>
            </a:endParaRPr>
          </a:p>
          <a:p>
            <a:pPr algn="ctr"/>
            <a:r>
              <a:rPr lang="hu-HU" sz="1200" dirty="0">
                <a:solidFill>
                  <a:srgbClr val="ED5505"/>
                </a:solidFill>
                <a:latin typeface="Avenir Next for ABG" pitchFamily="34" charset="0"/>
              </a:rPr>
              <a:t>Fleet Solutions</a:t>
            </a:r>
            <a:endParaRPr lang="tr-TR" sz="1200" dirty="0">
              <a:solidFill>
                <a:srgbClr val="ED5505"/>
              </a:solidFill>
              <a:latin typeface="Avenir Next for ABG" pitchFamily="34" charset="0"/>
            </a:endParaRPr>
          </a:p>
          <a:p>
            <a:pPr algn="ctr"/>
            <a:r>
              <a:rPr lang="tr-TR" sz="1200" dirty="0" err="1">
                <a:solidFill>
                  <a:srgbClr val="ED5505"/>
                </a:solidFill>
                <a:latin typeface="Avenir Next for ABG" pitchFamily="34" charset="0"/>
              </a:rPr>
              <a:t>Dealership</a:t>
            </a:r>
            <a:endParaRPr lang="hu-HU" sz="1200" dirty="0">
              <a:solidFill>
                <a:srgbClr val="ED5505"/>
              </a:solidFill>
              <a:latin typeface="Avenir Next for ABG" pitchFamily="34" charset="0"/>
            </a:endParaRPr>
          </a:p>
        </p:txBody>
      </p:sp>
      <p:pic>
        <p:nvPicPr>
          <p:cNvPr id="40" name="Picture 3" descr="D:\Users\esraka\AppData\Local\Microsoft\Windows\Temporary Internet Files\Content.Outlook\AIFTKJ8S\avs jpe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0" t="38440" r="13510" b="32730"/>
          <a:stretch>
            <a:fillRect/>
          </a:stretch>
        </p:blipFill>
        <p:spPr bwMode="auto">
          <a:xfrm>
            <a:off x="5601049" y="3884396"/>
            <a:ext cx="720080" cy="30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 descr="Z:\Reklam_ve_Halkla_Iliskiler\2012\MERKEZ\Logolar\Otokoç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454" y="3884396"/>
            <a:ext cx="708982" cy="29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9" descr="Z:\Reklam_ve_Halkla_Iliskiler\2012\MERKEZ\Logolar\Birmot yeni 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200" y="4789921"/>
            <a:ext cx="720080" cy="27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Kép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200" y="4386709"/>
            <a:ext cx="1080120" cy="235320"/>
          </a:xfrm>
          <a:prstGeom prst="rect">
            <a:avLst/>
          </a:prstGeom>
        </p:spPr>
      </p:pic>
      <p:pic>
        <p:nvPicPr>
          <p:cNvPr id="44" name="Picture 5" descr="D:\Users\esraka\AppData\Local\Microsoft\Windows\Temporary Internet Files\Content.Outlook\AIFTKJ8S\ZIP_Logo_RGB_H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3274" r="8333" b="7079"/>
          <a:stretch>
            <a:fillRect/>
          </a:stretch>
        </p:blipFill>
        <p:spPr bwMode="auto">
          <a:xfrm>
            <a:off x="6869675" y="4284184"/>
            <a:ext cx="720080" cy="44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Szövegdoboz 50"/>
          <p:cNvSpPr txBox="1"/>
          <p:nvPr/>
        </p:nvSpPr>
        <p:spPr>
          <a:xfrm>
            <a:off x="5591476" y="5319792"/>
            <a:ext cx="2076868" cy="374571"/>
          </a:xfrm>
          <a:prstGeom prst="roundRect">
            <a:avLst/>
          </a:prstGeom>
          <a:solidFill>
            <a:srgbClr val="ED5505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Otokoç Otomotiv</a:t>
            </a:r>
          </a:p>
        </p:txBody>
      </p:sp>
      <p:sp>
        <p:nvSpPr>
          <p:cNvPr id="52" name="Sávnyíl 51"/>
          <p:cNvSpPr/>
          <p:nvPr/>
        </p:nvSpPr>
        <p:spPr>
          <a:xfrm rot="5400000">
            <a:off x="7013691" y="4780646"/>
            <a:ext cx="216024" cy="504056"/>
          </a:xfrm>
          <a:prstGeom prst="chevron">
            <a:avLst/>
          </a:prstGeom>
          <a:solidFill>
            <a:srgbClr val="ED5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75656" y="6381328"/>
            <a:ext cx="18722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568952" cy="648071"/>
          </a:xfrm>
        </p:spPr>
        <p:txBody>
          <a:bodyPr>
            <a:noAutofit/>
          </a:bodyPr>
          <a:lstStyle/>
          <a:p>
            <a:r>
              <a:rPr lang="hu-HU" sz="2800" dirty="0"/>
              <a:t>Koç Holding &amp; Otokoç Otomotiv –</a:t>
            </a:r>
            <a:r>
              <a:rPr lang="tr-TR" sz="2800" dirty="0"/>
              <a:t> </a:t>
            </a:r>
            <a:r>
              <a:rPr lang="tr-TR" sz="2800" dirty="0" err="1"/>
              <a:t>Key</a:t>
            </a:r>
            <a:r>
              <a:rPr lang="tr-TR" sz="2800" dirty="0"/>
              <a:t> </a:t>
            </a:r>
            <a:r>
              <a:rPr lang="tr-TR" sz="2800" dirty="0" err="1"/>
              <a:t>Highlights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0"/>
          </p:nvPr>
        </p:nvSpPr>
        <p:spPr>
          <a:xfrm>
            <a:off x="250825" y="836712"/>
            <a:ext cx="4537199" cy="2376264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lnSpc>
                <a:spcPct val="120000"/>
              </a:lnSpc>
              <a:buNone/>
            </a:pPr>
            <a:r>
              <a:rPr lang="en-US" sz="1900" b="1" dirty="0" err="1"/>
              <a:t>Koç</a:t>
            </a:r>
            <a:r>
              <a:rPr lang="en-US" sz="1900" b="1" dirty="0"/>
              <a:t> </a:t>
            </a:r>
            <a:r>
              <a:rPr lang="hu-HU" sz="1900" b="1" dirty="0"/>
              <a:t>Hol</a:t>
            </a:r>
            <a:r>
              <a:rPr lang="en-US" sz="1900" b="1" dirty="0"/>
              <a:t>ding A.</a:t>
            </a:r>
            <a:r>
              <a:rPr lang="tr-TR" sz="1900" b="1" dirty="0"/>
              <a:t>Ş</a:t>
            </a:r>
            <a:endParaRPr lang="hu-HU" sz="1900" dirty="0"/>
          </a:p>
          <a:p>
            <a:pPr>
              <a:lnSpc>
                <a:spcPct val="120000"/>
              </a:lnSpc>
            </a:pPr>
            <a:r>
              <a:rPr lang="hu-HU" sz="1800" dirty="0"/>
              <a:t>Fortune 500</a:t>
            </a:r>
            <a:r>
              <a:rPr lang="tr-TR" sz="1800" dirty="0"/>
              <a:t> Global</a:t>
            </a:r>
            <a:r>
              <a:rPr lang="hu-HU" sz="1800" dirty="0"/>
              <a:t>:  381</a:t>
            </a:r>
            <a:r>
              <a:rPr lang="tr-TR" sz="1800" dirty="0" err="1"/>
              <a:t>st</a:t>
            </a:r>
            <a:endParaRPr lang="hu-HU" sz="1800" dirty="0"/>
          </a:p>
          <a:p>
            <a:pPr>
              <a:lnSpc>
                <a:spcPct val="120000"/>
              </a:lnSpc>
            </a:pPr>
            <a:r>
              <a:rPr lang="en-US" sz="1800" dirty="0"/>
              <a:t>Sales:  $</a:t>
            </a:r>
            <a:r>
              <a:rPr lang="tr-TR" sz="1800" dirty="0"/>
              <a:t>25</a:t>
            </a:r>
            <a:r>
              <a:rPr lang="en-US" sz="1800" dirty="0"/>
              <a:t>.</a:t>
            </a:r>
            <a:r>
              <a:rPr lang="tr-TR" sz="1800" dirty="0"/>
              <a:t>5</a:t>
            </a:r>
            <a:r>
              <a:rPr lang="en-US" sz="1800" dirty="0"/>
              <a:t> </a:t>
            </a:r>
            <a:r>
              <a:rPr lang="tr-TR" sz="1800" dirty="0" err="1"/>
              <a:t>Bn</a:t>
            </a:r>
            <a:endParaRPr lang="hu-HU" sz="1800" dirty="0"/>
          </a:p>
          <a:p>
            <a:pPr>
              <a:lnSpc>
                <a:spcPct val="120000"/>
              </a:lnSpc>
            </a:pPr>
            <a:r>
              <a:rPr lang="tr-TR" sz="1800" dirty="0"/>
              <a:t>Net </a:t>
            </a:r>
            <a:r>
              <a:rPr lang="en-US" sz="1800" dirty="0"/>
              <a:t>Profit</a:t>
            </a:r>
            <a:r>
              <a:rPr lang="hu-HU" sz="1800" dirty="0"/>
              <a:t>:</a:t>
            </a:r>
            <a:r>
              <a:rPr lang="en-US" sz="1800" dirty="0"/>
              <a:t> $1.</a:t>
            </a:r>
            <a:r>
              <a:rPr lang="tr-TR" sz="1800" dirty="0"/>
              <a:t>3 </a:t>
            </a:r>
            <a:r>
              <a:rPr lang="tr-TR" sz="1800" dirty="0" err="1"/>
              <a:t>Bn</a:t>
            </a:r>
            <a:endParaRPr lang="hu-HU" sz="1800" dirty="0"/>
          </a:p>
          <a:p>
            <a:pPr>
              <a:lnSpc>
                <a:spcPct val="120000"/>
              </a:lnSpc>
            </a:pPr>
            <a:r>
              <a:rPr lang="hu-HU" sz="1800" dirty="0" err="1"/>
              <a:t>Assets</a:t>
            </a:r>
            <a:r>
              <a:rPr lang="hu-HU" sz="1800" dirty="0"/>
              <a:t>: </a:t>
            </a:r>
            <a:r>
              <a:rPr lang="en-US" sz="1800" dirty="0"/>
              <a:t>$2</a:t>
            </a:r>
            <a:r>
              <a:rPr lang="tr-TR" sz="1800" dirty="0"/>
              <a:t>5</a:t>
            </a:r>
            <a:r>
              <a:rPr lang="en-US" sz="1800" dirty="0"/>
              <a:t>.</a:t>
            </a:r>
            <a:r>
              <a:rPr lang="tr-TR" sz="1800" dirty="0"/>
              <a:t>1</a:t>
            </a:r>
            <a:r>
              <a:rPr lang="en-US" sz="1800" dirty="0"/>
              <a:t> </a:t>
            </a:r>
            <a:r>
              <a:rPr lang="tr-TR" sz="1800" dirty="0" err="1"/>
              <a:t>Bn</a:t>
            </a:r>
            <a:r>
              <a:rPr lang="en-US" sz="1800" dirty="0"/>
              <a:t>	</a:t>
            </a:r>
            <a:endParaRPr lang="hu-HU" sz="1800" dirty="0"/>
          </a:p>
          <a:p>
            <a:pPr>
              <a:lnSpc>
                <a:spcPct val="120000"/>
              </a:lnSpc>
            </a:pPr>
            <a:r>
              <a:rPr lang="hu-HU" sz="1800" dirty="0"/>
              <a:t>Market </a:t>
            </a:r>
            <a:r>
              <a:rPr lang="hu-HU" sz="1800" dirty="0" err="1"/>
              <a:t>capitalization</a:t>
            </a:r>
            <a:r>
              <a:rPr lang="en-US" sz="1800" dirty="0"/>
              <a:t>: $</a:t>
            </a:r>
            <a:r>
              <a:rPr lang="tr-TR" sz="1800" dirty="0"/>
              <a:t>9</a:t>
            </a:r>
            <a:r>
              <a:rPr lang="en-US" sz="1800" dirty="0"/>
              <a:t>.</a:t>
            </a:r>
            <a:r>
              <a:rPr lang="tr-TR" sz="1800" dirty="0"/>
              <a:t>5</a:t>
            </a:r>
            <a:r>
              <a:rPr lang="en-US" sz="1800" dirty="0"/>
              <a:t> </a:t>
            </a:r>
            <a:r>
              <a:rPr lang="tr-TR" sz="1800" dirty="0" err="1"/>
              <a:t>Bn</a:t>
            </a:r>
            <a:endParaRPr lang="hu-HU" sz="1800" dirty="0"/>
          </a:p>
          <a:p>
            <a:pPr>
              <a:lnSpc>
                <a:spcPct val="120000"/>
              </a:lnSpc>
            </a:pPr>
            <a:r>
              <a:rPr lang="hu-HU" sz="1800" dirty="0"/>
              <a:t>MSCI </a:t>
            </a:r>
            <a:r>
              <a:rPr lang="hu-HU" sz="1800" dirty="0" err="1"/>
              <a:t>Turkey</a:t>
            </a:r>
            <a:r>
              <a:rPr lang="hu-HU" sz="1800" dirty="0"/>
              <a:t>: 5</a:t>
            </a:r>
            <a:r>
              <a:rPr lang="hu-HU" sz="1800" baseline="30000" dirty="0"/>
              <a:t>th</a:t>
            </a:r>
            <a:r>
              <a:rPr lang="hu-HU" sz="1800" dirty="0"/>
              <a:t> </a:t>
            </a:r>
            <a:r>
              <a:rPr lang="hu-HU" sz="1800" dirty="0" err="1"/>
              <a:t>rank</a:t>
            </a:r>
            <a:r>
              <a:rPr lang="hu-HU" sz="1800" dirty="0"/>
              <a:t> </a:t>
            </a:r>
            <a:r>
              <a:rPr lang="hu-HU" sz="1800" dirty="0" err="1"/>
              <a:t>in</a:t>
            </a:r>
            <a:r>
              <a:rPr lang="hu-HU" sz="1800" dirty="0"/>
              <a:t> MSCI </a:t>
            </a:r>
            <a:r>
              <a:rPr lang="hu-HU" sz="1800" dirty="0" err="1"/>
              <a:t>Turkey</a:t>
            </a:r>
            <a:r>
              <a:rPr lang="hu-HU" sz="1800" dirty="0"/>
              <a:t> index</a:t>
            </a: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427984" y="836712"/>
            <a:ext cx="4176464" cy="295232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285750" lvl="0" indent="-285750">
              <a:lnSpc>
                <a:spcPct val="120000"/>
              </a:lnSpc>
              <a:spcBef>
                <a:spcPct val="20000"/>
              </a:spcBef>
            </a:pPr>
            <a:r>
              <a:rPr lang="hu-HU" sz="6200" b="1" dirty="0">
                <a:solidFill>
                  <a:schemeClr val="bg1"/>
                </a:solidFill>
                <a:latin typeface="Avenir Next for ABG" pitchFamily="34" charset="0"/>
              </a:rPr>
              <a:t>Otoko</a:t>
            </a:r>
            <a:r>
              <a:rPr lang="tr-TR" sz="6200" b="1" dirty="0">
                <a:solidFill>
                  <a:schemeClr val="bg1"/>
                </a:solidFill>
                <a:latin typeface="Avenir Next for ABG" pitchFamily="34" charset="0"/>
              </a:rPr>
              <a:t>ç</a:t>
            </a:r>
            <a:r>
              <a:rPr lang="hu-HU" sz="6200" b="1" dirty="0">
                <a:solidFill>
                  <a:schemeClr val="bg1"/>
                </a:solidFill>
                <a:latin typeface="Avenir Next for ABG" pitchFamily="34" charset="0"/>
              </a:rPr>
              <a:t> </a:t>
            </a:r>
            <a:r>
              <a:rPr lang="tr-TR" sz="6200" b="1" dirty="0">
                <a:solidFill>
                  <a:schemeClr val="bg1"/>
                </a:solidFill>
                <a:latin typeface="Avenir Next for ABG" pitchFamily="34" charset="0"/>
              </a:rPr>
              <a:t>Otomotiv A.Ş</a:t>
            </a:r>
            <a:endParaRPr lang="hu-HU" sz="6200" b="1" dirty="0">
              <a:solidFill>
                <a:schemeClr val="bg1"/>
              </a:solidFill>
              <a:latin typeface="Avenir Next for ABG" pitchFamily="34" charset="0"/>
            </a:endParaRPr>
          </a:p>
          <a:p>
            <a:pPr marL="285750" lvl="0" indent="-28575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tr-TR" sz="5600" dirty="0" err="1">
                <a:solidFill>
                  <a:schemeClr val="bg1"/>
                </a:solidFill>
                <a:latin typeface="Avenir Next for ABG" pitchFamily="34" charset="0"/>
              </a:rPr>
              <a:t>Sales</a:t>
            </a:r>
            <a:r>
              <a:rPr lang="hu-HU" sz="5600" dirty="0">
                <a:solidFill>
                  <a:schemeClr val="bg1"/>
                </a:solidFill>
                <a:latin typeface="Avenir Next for ABG" pitchFamily="34" charset="0"/>
              </a:rPr>
              <a:t>: $ 1</a:t>
            </a:r>
            <a:r>
              <a:rPr lang="tr-TR" sz="5600" dirty="0">
                <a:solidFill>
                  <a:schemeClr val="bg1"/>
                </a:solidFill>
                <a:latin typeface="Avenir Next for ABG" pitchFamily="34" charset="0"/>
              </a:rPr>
              <a:t>.9</a:t>
            </a:r>
            <a:r>
              <a:rPr lang="hu-HU" sz="5600" dirty="0">
                <a:solidFill>
                  <a:schemeClr val="bg1"/>
                </a:solidFill>
                <a:latin typeface="Avenir Next for ABG" pitchFamily="34" charset="0"/>
              </a:rPr>
              <a:t> </a:t>
            </a:r>
            <a:r>
              <a:rPr lang="tr-TR" sz="5600" dirty="0" err="1">
                <a:solidFill>
                  <a:schemeClr val="bg1"/>
                </a:solidFill>
                <a:latin typeface="Avenir Next for ABG" pitchFamily="34" charset="0"/>
              </a:rPr>
              <a:t>Bn</a:t>
            </a:r>
            <a:endParaRPr lang="hu-HU" sz="5600" dirty="0">
              <a:solidFill>
                <a:schemeClr val="bg1"/>
              </a:solidFill>
              <a:latin typeface="Avenir Next for ABG" pitchFamily="34" charset="0"/>
            </a:endParaRPr>
          </a:p>
          <a:p>
            <a:pPr marL="285750" lvl="0" indent="-28575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u-HU" sz="5600" dirty="0">
                <a:solidFill>
                  <a:schemeClr val="bg1"/>
                </a:solidFill>
                <a:latin typeface="Avenir Next for ABG" pitchFamily="34" charset="0"/>
              </a:rPr>
              <a:t>3</a:t>
            </a:r>
            <a:r>
              <a:rPr lang="tr-TR" sz="5600" dirty="0">
                <a:solidFill>
                  <a:schemeClr val="bg1"/>
                </a:solidFill>
                <a:latin typeface="Avenir Next for ABG" pitchFamily="34" charset="0"/>
              </a:rPr>
              <a:t>1st</a:t>
            </a:r>
            <a:r>
              <a:rPr lang="hu-HU" sz="5600" dirty="0">
                <a:solidFill>
                  <a:schemeClr val="bg1"/>
                </a:solidFill>
                <a:latin typeface="Avenir Next for ABG" pitchFamily="34" charset="0"/>
              </a:rPr>
              <a:t> biggest company in Turkey</a:t>
            </a:r>
          </a:p>
          <a:p>
            <a:pPr marL="285750" lvl="0" indent="-28575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tr-TR" sz="5600" dirty="0">
                <a:solidFill>
                  <a:schemeClr val="bg1"/>
                </a:solidFill>
                <a:latin typeface="Avenir Next for ABG" pitchFamily="34" charset="0"/>
              </a:rPr>
              <a:t>Holding </a:t>
            </a:r>
            <a:r>
              <a:rPr lang="hu-HU" sz="5600" dirty="0">
                <a:solidFill>
                  <a:schemeClr val="bg1"/>
                </a:solidFill>
                <a:latin typeface="Avenir Next for ABG" pitchFamily="34" charset="0"/>
              </a:rPr>
              <a:t>8% of new car sales in Turkey-</a:t>
            </a:r>
            <a:br>
              <a:rPr lang="hu-HU" sz="5600" dirty="0">
                <a:solidFill>
                  <a:schemeClr val="bg1"/>
                </a:solidFill>
                <a:latin typeface="Avenir Next for ABG" pitchFamily="34" charset="0"/>
              </a:rPr>
            </a:br>
            <a:r>
              <a:rPr lang="hu-HU" sz="5600" dirty="0">
                <a:solidFill>
                  <a:schemeClr val="bg1"/>
                </a:solidFill>
                <a:latin typeface="Avenir Next for ABG" pitchFamily="34" charset="0"/>
              </a:rPr>
              <a:t>(</a:t>
            </a:r>
            <a:r>
              <a:rPr lang="tr-TR" sz="5600" dirty="0">
                <a:solidFill>
                  <a:schemeClr val="bg1"/>
                </a:solidFill>
                <a:latin typeface="Avenir Next for ABG" pitchFamily="34" charset="0"/>
              </a:rPr>
              <a:t>79</a:t>
            </a:r>
            <a:r>
              <a:rPr lang="hu-HU" sz="5600" dirty="0">
                <a:solidFill>
                  <a:schemeClr val="bg1"/>
                </a:solidFill>
                <a:latin typeface="Avenir Next for ABG" pitchFamily="34" charset="0"/>
              </a:rPr>
              <a:t>,</a:t>
            </a:r>
            <a:r>
              <a:rPr lang="tr-TR" sz="5600" dirty="0">
                <a:solidFill>
                  <a:schemeClr val="bg1"/>
                </a:solidFill>
                <a:latin typeface="Avenir Next for ABG" pitchFamily="34" charset="0"/>
              </a:rPr>
              <a:t>0</a:t>
            </a:r>
            <a:r>
              <a:rPr lang="hu-HU" sz="5600" dirty="0">
                <a:solidFill>
                  <a:schemeClr val="bg1"/>
                </a:solidFill>
                <a:latin typeface="Avenir Next for ABG" pitchFamily="34" charset="0"/>
              </a:rPr>
              <a:t>00 new and 2</a:t>
            </a:r>
            <a:r>
              <a:rPr lang="tr-TR" sz="5600" dirty="0">
                <a:solidFill>
                  <a:schemeClr val="bg1"/>
                </a:solidFill>
                <a:latin typeface="Avenir Next for ABG" pitchFamily="34" charset="0"/>
              </a:rPr>
              <a:t>4</a:t>
            </a:r>
            <a:r>
              <a:rPr lang="hu-HU" sz="5600" dirty="0">
                <a:solidFill>
                  <a:schemeClr val="bg1"/>
                </a:solidFill>
                <a:latin typeface="Avenir Next for ABG" pitchFamily="34" charset="0"/>
              </a:rPr>
              <a:t>,000 used car)</a:t>
            </a:r>
          </a:p>
          <a:p>
            <a:pPr marL="285750" lvl="0" indent="-28575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u-HU" sz="5600" dirty="0">
                <a:solidFill>
                  <a:schemeClr val="bg1"/>
                </a:solidFill>
                <a:latin typeface="Avenir Next for ABG" pitchFamily="34" charset="0"/>
              </a:rPr>
              <a:t>Market leader in Rent a Car</a:t>
            </a:r>
            <a:br>
              <a:rPr lang="hu-HU" sz="5600" dirty="0">
                <a:solidFill>
                  <a:schemeClr val="bg1"/>
                </a:solidFill>
                <a:latin typeface="Avenir Next for ABG" pitchFamily="34" charset="0"/>
              </a:rPr>
            </a:br>
            <a:r>
              <a:rPr lang="tr-TR" sz="5600" dirty="0">
                <a:solidFill>
                  <a:schemeClr val="bg1"/>
                </a:solidFill>
                <a:latin typeface="Avenir Next for ABG" pitchFamily="34" charset="0"/>
              </a:rPr>
              <a:t>57</a:t>
            </a:r>
            <a:r>
              <a:rPr lang="hu-HU" sz="5600" dirty="0">
                <a:solidFill>
                  <a:schemeClr val="bg1"/>
                </a:solidFill>
                <a:latin typeface="Avenir Next for ABG" pitchFamily="34" charset="0"/>
              </a:rPr>
              <a:t>% market share and 1</a:t>
            </a:r>
            <a:r>
              <a:rPr lang="tr-TR" sz="5600" dirty="0">
                <a:solidFill>
                  <a:schemeClr val="bg1"/>
                </a:solidFill>
                <a:latin typeface="Avenir Next for ABG" pitchFamily="34" charset="0"/>
              </a:rPr>
              <a:t>6</a:t>
            </a:r>
            <a:r>
              <a:rPr lang="hu-HU" sz="5600" dirty="0">
                <a:solidFill>
                  <a:schemeClr val="bg1"/>
                </a:solidFill>
                <a:latin typeface="Avenir Next for ABG" pitchFamily="34" charset="0"/>
              </a:rPr>
              <a:t>,</a:t>
            </a:r>
            <a:r>
              <a:rPr lang="tr-TR" sz="5600" dirty="0">
                <a:solidFill>
                  <a:schemeClr val="bg1"/>
                </a:solidFill>
                <a:latin typeface="Avenir Next for ABG" pitchFamily="34" charset="0"/>
              </a:rPr>
              <a:t>0</a:t>
            </a:r>
            <a:r>
              <a:rPr lang="hu-HU" sz="5600" dirty="0">
                <a:solidFill>
                  <a:schemeClr val="bg1"/>
                </a:solidFill>
                <a:latin typeface="Avenir Next for ABG" pitchFamily="34" charset="0"/>
              </a:rPr>
              <a:t>00 vehic</a:t>
            </a:r>
            <a:r>
              <a:rPr lang="tr-TR" sz="5600" dirty="0">
                <a:solidFill>
                  <a:schemeClr val="bg1"/>
                </a:solidFill>
                <a:latin typeface="Avenir Next for ABG" pitchFamily="34" charset="0"/>
              </a:rPr>
              <a:t>le</a:t>
            </a:r>
            <a:r>
              <a:rPr lang="hu-HU" sz="5600" dirty="0">
                <a:solidFill>
                  <a:schemeClr val="bg1"/>
                </a:solidFill>
                <a:latin typeface="Avenir Next for ABG" pitchFamily="34" charset="0"/>
              </a:rPr>
              <a:t>s</a:t>
            </a:r>
          </a:p>
          <a:p>
            <a:pPr marL="285750" lvl="0" indent="-28575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u-HU" sz="5600" dirty="0">
                <a:solidFill>
                  <a:schemeClr val="bg1"/>
                </a:solidFill>
                <a:latin typeface="Avenir Next for ABG" pitchFamily="34" charset="0"/>
              </a:rPr>
              <a:t>Strong Operational Leas</a:t>
            </a:r>
            <a:r>
              <a:rPr lang="tr-TR" sz="5600" dirty="0" err="1">
                <a:solidFill>
                  <a:schemeClr val="bg1"/>
                </a:solidFill>
                <a:latin typeface="Avenir Next for ABG" pitchFamily="34" charset="0"/>
              </a:rPr>
              <a:t>ing</a:t>
            </a:r>
            <a:r>
              <a:rPr lang="hu-HU" sz="5600" dirty="0">
                <a:solidFill>
                  <a:schemeClr val="bg1"/>
                </a:solidFill>
                <a:latin typeface="Avenir Next for ABG" pitchFamily="34" charset="0"/>
              </a:rPr>
              <a:t> position with 9</a:t>
            </a:r>
            <a:r>
              <a:rPr lang="tr-TR" sz="5600" dirty="0">
                <a:solidFill>
                  <a:schemeClr val="bg1"/>
                </a:solidFill>
                <a:latin typeface="Avenir Next for ABG" pitchFamily="34" charset="0"/>
              </a:rPr>
              <a:t>.1</a:t>
            </a:r>
            <a:r>
              <a:rPr lang="hu-HU" sz="5600" dirty="0">
                <a:solidFill>
                  <a:schemeClr val="bg1"/>
                </a:solidFill>
                <a:latin typeface="Avenir Next for ABG" pitchFamily="34" charset="0"/>
              </a:rPr>
              <a:t>% market share and 2</a:t>
            </a:r>
            <a:r>
              <a:rPr lang="tr-TR" sz="5600" dirty="0">
                <a:solidFill>
                  <a:schemeClr val="bg1"/>
                </a:solidFill>
                <a:latin typeface="Avenir Next for ABG" pitchFamily="34" charset="0"/>
              </a:rPr>
              <a:t>3</a:t>
            </a:r>
            <a:r>
              <a:rPr lang="hu-HU" sz="5600" dirty="0">
                <a:solidFill>
                  <a:schemeClr val="bg1"/>
                </a:solidFill>
                <a:latin typeface="Avenir Next for ABG" pitchFamily="34" charset="0"/>
              </a:rPr>
              <a:t>.</a:t>
            </a:r>
            <a:r>
              <a:rPr lang="tr-TR" sz="5600" dirty="0">
                <a:solidFill>
                  <a:schemeClr val="bg1"/>
                </a:solidFill>
                <a:latin typeface="Avenir Next for ABG" pitchFamily="34" charset="0"/>
              </a:rPr>
              <a:t>850</a:t>
            </a:r>
            <a:r>
              <a:rPr lang="hu-HU" sz="5600" dirty="0">
                <a:solidFill>
                  <a:schemeClr val="bg1"/>
                </a:solidFill>
                <a:latin typeface="Avenir Next for ABG" pitchFamily="34" charset="0"/>
              </a:rPr>
              <a:t> vehicles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6381328"/>
            <a:ext cx="18722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6A9044A-0AC9-4BEB-889C-34015CD6E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3213552"/>
            <a:ext cx="4176464" cy="2478872"/>
          </a:xfrm>
          <a:prstGeom prst="rect">
            <a:avLst/>
          </a:prstGeom>
        </p:spPr>
      </p:pic>
      <p:sp>
        <p:nvSpPr>
          <p:cNvPr id="9" name="Tartalom helye 2">
            <a:extLst>
              <a:ext uri="{FF2B5EF4-FFF2-40B4-BE49-F238E27FC236}">
                <a16:creationId xmlns:a16="http://schemas.microsoft.com/office/drawing/2014/main" id="{2375F846-0871-4005-AF76-CA7B87B592A1}"/>
              </a:ext>
            </a:extLst>
          </p:cNvPr>
          <p:cNvSpPr txBox="1">
            <a:spLocks/>
          </p:cNvSpPr>
          <p:nvPr/>
        </p:nvSpPr>
        <p:spPr>
          <a:xfrm>
            <a:off x="1024910" y="3933056"/>
            <a:ext cx="2989027" cy="1295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Avenir Next for ABG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Avenir Next for ABG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Avenir Next for ABG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Avenir Next for ABG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Avenir Next for ABG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buFont typeface="Arial" pitchFamily="34" charset="0"/>
              <a:buNone/>
            </a:pPr>
            <a:r>
              <a:rPr lang="tr-TR" sz="1900" b="1" dirty="0" err="1"/>
              <a:t>Turnover</a:t>
            </a:r>
            <a:r>
              <a:rPr lang="tr-TR" sz="1900" b="1" dirty="0"/>
              <a:t> </a:t>
            </a:r>
            <a:r>
              <a:rPr lang="tr-TR" sz="1900" b="1" dirty="0" err="1"/>
              <a:t>Million</a:t>
            </a:r>
            <a:r>
              <a:rPr lang="tr-TR" sz="1900" b="1" dirty="0"/>
              <a:t> EUR</a:t>
            </a:r>
            <a:endParaRPr lang="hu-HU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51520" y="383269"/>
            <a:ext cx="8640960" cy="792087"/>
          </a:xfrm>
        </p:spPr>
        <p:txBody>
          <a:bodyPr>
            <a:normAutofit/>
          </a:bodyPr>
          <a:lstStyle/>
          <a:p>
            <a:r>
              <a:rPr lang="en-US" sz="3600" b="1" dirty="0"/>
              <a:t>Otokoç </a:t>
            </a:r>
            <a:r>
              <a:rPr lang="en-US" sz="3600" b="1" dirty="0" err="1"/>
              <a:t>Otomotiv</a:t>
            </a:r>
            <a:r>
              <a:rPr lang="en-US" sz="3600" b="1" dirty="0"/>
              <a:t> –</a:t>
            </a:r>
            <a:r>
              <a:rPr lang="hu-HU" sz="3600" b="1" dirty="0"/>
              <a:t> </a:t>
            </a:r>
            <a:r>
              <a:rPr lang="tr-TR" sz="3600" b="1" dirty="0" err="1"/>
              <a:t>Milestones</a:t>
            </a:r>
            <a:endParaRPr lang="hu-HU" sz="36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779265" y="1785815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venir Next for ABG" pitchFamily="34" charset="0"/>
              </a:rPr>
              <a:t>Otokoç</a:t>
            </a:r>
            <a:r>
              <a:rPr lang="en-US" sz="1400" dirty="0">
                <a:latin typeface="Avenir Next for ABG" pitchFamily="34" charset="0"/>
              </a:rPr>
              <a:t>:  </a:t>
            </a:r>
          </a:p>
          <a:p>
            <a:r>
              <a:rPr lang="en-US" sz="1400" dirty="0">
                <a:latin typeface="Avenir Next for ABG" pitchFamily="34" charset="0"/>
              </a:rPr>
              <a:t>First Ford Dealership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2153762" y="1831272"/>
            <a:ext cx="129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venir Next for ABG" pitchFamily="34" charset="0"/>
              </a:rPr>
              <a:t>Egemak</a:t>
            </a:r>
            <a:r>
              <a:rPr lang="en-US" sz="1400" dirty="0">
                <a:latin typeface="Avenir Next for ABG" pitchFamily="34" charset="0"/>
              </a:rPr>
              <a:t>: </a:t>
            </a:r>
          </a:p>
          <a:p>
            <a:r>
              <a:rPr lang="en-US" sz="1400" dirty="0">
                <a:latin typeface="Avenir Next for ABG" pitchFamily="34" charset="0"/>
              </a:rPr>
              <a:t>First Fiat Dealership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3375466" y="1831272"/>
            <a:ext cx="1368152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venir Next for ABG" pitchFamily="34" charset="0"/>
              </a:rPr>
              <a:t>Avis TR </a:t>
            </a:r>
          </a:p>
          <a:p>
            <a:r>
              <a:rPr lang="en-US" sz="1400" dirty="0" err="1">
                <a:solidFill>
                  <a:srgbClr val="FF0000"/>
                </a:solidFill>
                <a:latin typeface="Avenir Next for ABG" pitchFamily="34" charset="0"/>
              </a:rPr>
              <a:t>Licence</a:t>
            </a:r>
            <a:r>
              <a:rPr lang="en-US" sz="1400" dirty="0">
                <a:solidFill>
                  <a:srgbClr val="FF0000"/>
                </a:solidFill>
                <a:latin typeface="Avenir Next for ABG" pitchFamily="34" charset="0"/>
              </a:rPr>
              <a:t> agree</a:t>
            </a:r>
            <a:r>
              <a:rPr lang="en-US" sz="1400" dirty="0">
                <a:solidFill>
                  <a:srgbClr val="ED5505"/>
                </a:solidFill>
                <a:latin typeface="Avenir Next for ABG" pitchFamily="34" charset="0"/>
              </a:rPr>
              <a:t>me</a:t>
            </a:r>
            <a:r>
              <a:rPr lang="en-US" sz="1400" dirty="0">
                <a:solidFill>
                  <a:srgbClr val="FF0000"/>
                </a:solidFill>
                <a:latin typeface="Avenir Next for ABG" pitchFamily="34" charset="0"/>
              </a:rPr>
              <a:t>nt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4637307" y="182839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rgbClr val="FF0000"/>
                </a:solidFill>
                <a:latin typeface="Avenir Next for ABG" pitchFamily="34" charset="0"/>
              </a:rPr>
              <a:t>Avis Azerbaijan</a:t>
            </a:r>
          </a:p>
        </p:txBody>
      </p:sp>
      <p:grpSp>
        <p:nvGrpSpPr>
          <p:cNvPr id="55" name="Csoportba foglalás 54"/>
          <p:cNvGrpSpPr/>
          <p:nvPr/>
        </p:nvGrpSpPr>
        <p:grpSpPr>
          <a:xfrm>
            <a:off x="6184898" y="1831272"/>
            <a:ext cx="1080120" cy="986809"/>
            <a:chOff x="3332777" y="1943753"/>
            <a:chExt cx="1080120" cy="986809"/>
          </a:xfrm>
        </p:grpSpPr>
        <p:sp>
          <p:nvSpPr>
            <p:cNvPr id="23" name="Szövegdoboz 22"/>
            <p:cNvSpPr txBox="1"/>
            <p:nvPr/>
          </p:nvSpPr>
          <p:spPr>
            <a:xfrm>
              <a:off x="3332777" y="1943753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rgbClr val="ED5505"/>
                  </a:solidFill>
                  <a:latin typeface="Avenir Next for ABG" pitchFamily="34" charset="0"/>
                </a:rPr>
                <a:t>Birmot</a:t>
              </a:r>
              <a:r>
                <a:rPr lang="en-US" sz="1400" dirty="0">
                  <a:solidFill>
                    <a:srgbClr val="ED5505"/>
                  </a:solidFill>
                  <a:latin typeface="Avenir Next for ABG" pitchFamily="34" charset="0"/>
                </a:rPr>
                <a:t> Merger</a:t>
              </a:r>
            </a:p>
          </p:txBody>
        </p:sp>
        <p:sp>
          <p:nvSpPr>
            <p:cNvPr id="24" name="Szövegdoboz 23"/>
            <p:cNvSpPr txBox="1"/>
            <p:nvPr/>
          </p:nvSpPr>
          <p:spPr>
            <a:xfrm>
              <a:off x="3332777" y="2407342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latin typeface="Avenir Next for ABG" pitchFamily="34" charset="0"/>
                </a:rPr>
                <a:t>Otokoç</a:t>
              </a:r>
              <a:r>
                <a:rPr lang="en-US" sz="1400" dirty="0">
                  <a:latin typeface="Avenir Next for ABG" pitchFamily="34" charset="0"/>
                </a:rPr>
                <a:t> Merger</a:t>
              </a:r>
            </a:p>
          </p:txBody>
        </p:sp>
      </p:grpSp>
      <p:sp>
        <p:nvSpPr>
          <p:cNvPr id="26" name="Szövegdoboz 25"/>
          <p:cNvSpPr txBox="1"/>
          <p:nvPr/>
        </p:nvSpPr>
        <p:spPr>
          <a:xfrm>
            <a:off x="7263557" y="1839704"/>
            <a:ext cx="1296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venir Next for ABG" pitchFamily="34" charset="0"/>
              </a:rPr>
              <a:t>Otokoç</a:t>
            </a:r>
            <a:r>
              <a:rPr lang="en-US" sz="1400" dirty="0">
                <a:latin typeface="Avenir Next for ABG" pitchFamily="34" charset="0"/>
              </a:rPr>
              <a:t> &amp; </a:t>
            </a:r>
            <a:r>
              <a:rPr lang="en-US" sz="1400" dirty="0" err="1">
                <a:latin typeface="Avenir Next for ABG" pitchFamily="34" charset="0"/>
              </a:rPr>
              <a:t>Birmot</a:t>
            </a:r>
            <a:r>
              <a:rPr lang="en-US" sz="1400" dirty="0">
                <a:latin typeface="Avenir Next for ABG" pitchFamily="34" charset="0"/>
              </a:rPr>
              <a:t> &amp; Avis  Merger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779265" y="3592700"/>
            <a:ext cx="1080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Avenir Next for ABG" pitchFamily="34" charset="0"/>
              </a:rPr>
              <a:t>Budget TR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Avenir Next for ABG" pitchFamily="34" charset="0"/>
              </a:rPr>
              <a:t>Licence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Avenir Next for ABG" pitchFamily="34" charset="0"/>
              </a:rPr>
              <a:t> agreement</a:t>
            </a:r>
          </a:p>
        </p:txBody>
      </p:sp>
      <p:grpSp>
        <p:nvGrpSpPr>
          <p:cNvPr id="52" name="Csoportba foglalás 51"/>
          <p:cNvGrpSpPr/>
          <p:nvPr/>
        </p:nvGrpSpPr>
        <p:grpSpPr>
          <a:xfrm>
            <a:off x="1891738" y="3589813"/>
            <a:ext cx="3116336" cy="1046440"/>
            <a:chOff x="3062329" y="5788877"/>
            <a:chExt cx="3116336" cy="1046440"/>
          </a:xfrm>
        </p:grpSpPr>
        <p:sp>
          <p:nvSpPr>
            <p:cNvPr id="32" name="Szövegdoboz 31"/>
            <p:cNvSpPr txBox="1"/>
            <p:nvPr/>
          </p:nvSpPr>
          <p:spPr>
            <a:xfrm>
              <a:off x="3062329" y="5788877"/>
              <a:ext cx="31163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latin typeface="Avenir Next for ABG" pitchFamily="34" charset="0"/>
                </a:rPr>
                <a:t>Otokoç</a:t>
              </a:r>
              <a:r>
                <a:rPr lang="en-US" sz="1400" dirty="0">
                  <a:latin typeface="Avenir Next for ABG" pitchFamily="34" charset="0"/>
                </a:rPr>
                <a:t> First Volvo </a:t>
              </a:r>
              <a:endParaRPr lang="tr-TR" sz="1400" dirty="0">
                <a:latin typeface="Avenir Next for ABG" pitchFamily="34" charset="0"/>
              </a:endParaRPr>
            </a:p>
            <a:p>
              <a:r>
                <a:rPr lang="en-US" sz="1400" dirty="0">
                  <a:latin typeface="Avenir Next for ABG" pitchFamily="34" charset="0"/>
                </a:rPr>
                <a:t>Dealership</a:t>
              </a:r>
            </a:p>
          </p:txBody>
        </p:sp>
        <p:sp>
          <p:nvSpPr>
            <p:cNvPr id="34" name="Szövegdoboz 33"/>
            <p:cNvSpPr txBox="1"/>
            <p:nvPr/>
          </p:nvSpPr>
          <p:spPr>
            <a:xfrm>
              <a:off x="3062329" y="6312097"/>
              <a:ext cx="136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latin typeface="Avenir Next for ABG" pitchFamily="34" charset="0"/>
                </a:rPr>
                <a:t>Otokoç</a:t>
              </a:r>
              <a:r>
                <a:rPr lang="en-US" sz="1400" dirty="0">
                  <a:latin typeface="Avenir Next for ABG" pitchFamily="34" charset="0"/>
                </a:rPr>
                <a:t> Insurance</a:t>
              </a:r>
            </a:p>
          </p:txBody>
        </p:sp>
      </p:grpSp>
      <p:sp>
        <p:nvSpPr>
          <p:cNvPr id="36" name="Szövegdoboz 35"/>
          <p:cNvSpPr txBox="1"/>
          <p:nvPr/>
        </p:nvSpPr>
        <p:spPr>
          <a:xfrm>
            <a:off x="3516198" y="3575731"/>
            <a:ext cx="1080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venir Next for ABG" pitchFamily="34" charset="0"/>
              </a:rPr>
              <a:t>Avis</a:t>
            </a:r>
          </a:p>
          <a:p>
            <a:r>
              <a:rPr lang="en-US" sz="1400" dirty="0">
                <a:solidFill>
                  <a:srgbClr val="FF0000"/>
                </a:solidFill>
                <a:latin typeface="Avenir Next for ABG" pitchFamily="34" charset="0"/>
              </a:rPr>
              <a:t>Northern Iraq</a:t>
            </a:r>
          </a:p>
        </p:txBody>
      </p:sp>
      <p:grpSp>
        <p:nvGrpSpPr>
          <p:cNvPr id="51" name="Csoportba foglalás 50"/>
          <p:cNvGrpSpPr/>
          <p:nvPr/>
        </p:nvGrpSpPr>
        <p:grpSpPr>
          <a:xfrm>
            <a:off x="4641120" y="3512992"/>
            <a:ext cx="1296144" cy="1366154"/>
            <a:chOff x="6129353" y="1729711"/>
            <a:chExt cx="1296144" cy="1366154"/>
          </a:xfrm>
        </p:grpSpPr>
        <p:sp>
          <p:nvSpPr>
            <p:cNvPr id="38" name="Szövegdoboz 37"/>
            <p:cNvSpPr txBox="1"/>
            <p:nvPr/>
          </p:nvSpPr>
          <p:spPr>
            <a:xfrm>
              <a:off x="6129353" y="1729711"/>
              <a:ext cx="129614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3"/>
                  </a:solidFill>
                  <a:latin typeface="Avenir Next for ABG" pitchFamily="34" charset="0"/>
                </a:rPr>
                <a:t>Zipcar TR </a:t>
              </a:r>
              <a:r>
                <a:rPr lang="en-US" sz="1400" dirty="0" err="1" smtClean="0">
                  <a:solidFill>
                    <a:schemeClr val="accent3"/>
                  </a:solidFill>
                  <a:latin typeface="Avenir Next for ABG" pitchFamily="34" charset="0"/>
                </a:rPr>
                <a:t>Licence</a:t>
              </a:r>
              <a:r>
                <a:rPr lang="en-US" sz="1400" dirty="0" smtClean="0">
                  <a:solidFill>
                    <a:schemeClr val="accent3"/>
                  </a:solidFill>
                  <a:latin typeface="Avenir Next for ABG" pitchFamily="34" charset="0"/>
                </a:rPr>
                <a:t> </a:t>
              </a:r>
              <a:r>
                <a:rPr lang="en-US" sz="1400" dirty="0">
                  <a:solidFill>
                    <a:schemeClr val="accent3"/>
                  </a:solidFill>
                  <a:latin typeface="Avenir Next for ABG" pitchFamily="34" charset="0"/>
                </a:rPr>
                <a:t>agreement</a:t>
              </a:r>
            </a:p>
          </p:txBody>
        </p:sp>
        <p:sp>
          <p:nvSpPr>
            <p:cNvPr id="40" name="Szövegdoboz 39"/>
            <p:cNvSpPr txBox="1"/>
            <p:nvPr/>
          </p:nvSpPr>
          <p:spPr>
            <a:xfrm>
              <a:off x="6129353" y="2357201"/>
              <a:ext cx="129614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Avenir Next for ABG" pitchFamily="34" charset="0"/>
                </a:rPr>
                <a:t>Avis</a:t>
              </a:r>
            </a:p>
            <a:p>
              <a:r>
                <a:rPr lang="en-US" sz="1400" dirty="0">
                  <a:solidFill>
                    <a:srgbClr val="FF0000"/>
                  </a:solidFill>
                  <a:latin typeface="Avenir Next for ABG" pitchFamily="34" charset="0"/>
                </a:rPr>
                <a:t>Kazakhstan</a:t>
              </a:r>
            </a:p>
            <a:p>
              <a:r>
                <a:rPr lang="en-US" sz="1400" dirty="0">
                  <a:solidFill>
                    <a:srgbClr val="A6C26B"/>
                  </a:solidFill>
                  <a:latin typeface="Avenir Next for ABG" pitchFamily="34" charset="0"/>
                </a:rPr>
                <a:t>Z</a:t>
              </a:r>
              <a:r>
                <a:rPr lang="tr-TR" sz="1400" dirty="0" err="1">
                  <a:solidFill>
                    <a:srgbClr val="A6C26B"/>
                  </a:solidFill>
                  <a:latin typeface="Avenir Next for ABG" pitchFamily="34" charset="0"/>
                </a:rPr>
                <a:t>ipcar</a:t>
              </a:r>
              <a:r>
                <a:rPr lang="tr-TR" sz="1400" dirty="0">
                  <a:solidFill>
                    <a:srgbClr val="A6C26B"/>
                  </a:solidFill>
                  <a:latin typeface="Avenir Next for ABG" pitchFamily="34" charset="0"/>
                </a:rPr>
                <a:t> </a:t>
              </a:r>
              <a:r>
                <a:rPr lang="tr-TR" sz="1400" dirty="0" err="1">
                  <a:solidFill>
                    <a:srgbClr val="A6C26B"/>
                  </a:solidFill>
                  <a:latin typeface="Avenir Next for ABG" pitchFamily="34" charset="0"/>
                </a:rPr>
                <a:t>Turkey</a:t>
              </a:r>
              <a:endParaRPr lang="en-US" sz="1400" dirty="0">
                <a:solidFill>
                  <a:srgbClr val="A6C26B"/>
                </a:solidFill>
                <a:latin typeface="Avenir Next for ABG" pitchFamily="34" charset="0"/>
              </a:endParaRPr>
            </a:p>
          </p:txBody>
        </p:sp>
      </p:grpSp>
      <p:sp>
        <p:nvSpPr>
          <p:cNvPr id="42" name="Szövegdoboz 41"/>
          <p:cNvSpPr txBox="1"/>
          <p:nvPr/>
        </p:nvSpPr>
        <p:spPr>
          <a:xfrm>
            <a:off x="5977548" y="3591717"/>
            <a:ext cx="1238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accent6">
                    <a:lumMod val="75000"/>
                  </a:schemeClr>
                </a:solidFill>
                <a:latin typeface="Avenir Next for ABG" pitchFamily="34" charset="0"/>
              </a:rPr>
              <a:t>Otokoc Hungary Kft.</a:t>
            </a:r>
            <a:endParaRPr lang="tr-TR" sz="1400" dirty="0">
              <a:solidFill>
                <a:schemeClr val="accent6">
                  <a:lumMod val="75000"/>
                </a:schemeClr>
              </a:solidFill>
              <a:latin typeface="Avenir Next for ABG" pitchFamily="34" charset="0"/>
            </a:endParaRPr>
          </a:p>
          <a:p>
            <a:r>
              <a:rPr lang="tr-TR" sz="1400" dirty="0">
                <a:solidFill>
                  <a:srgbClr val="FF0000"/>
                </a:solidFill>
                <a:latin typeface="Avenir Next for ABG" pitchFamily="34" charset="0"/>
              </a:rPr>
              <a:t>Budget </a:t>
            </a:r>
            <a:r>
              <a:rPr lang="tr-TR" sz="1400" dirty="0" err="1">
                <a:solidFill>
                  <a:srgbClr val="FF0000"/>
                </a:solidFill>
                <a:latin typeface="Avenir Next for ABG" pitchFamily="34" charset="0"/>
              </a:rPr>
              <a:t>Hungary</a:t>
            </a:r>
            <a:endParaRPr lang="hu-HU" sz="1400" dirty="0">
              <a:solidFill>
                <a:srgbClr val="FF0000"/>
              </a:solidFill>
              <a:latin typeface="Avenir Next for ABG" pitchFamily="34" charset="0"/>
            </a:endParaRPr>
          </a:p>
        </p:txBody>
      </p:sp>
      <p:grpSp>
        <p:nvGrpSpPr>
          <p:cNvPr id="48" name="Csoportba foglalás 47"/>
          <p:cNvGrpSpPr/>
          <p:nvPr/>
        </p:nvGrpSpPr>
        <p:grpSpPr>
          <a:xfrm>
            <a:off x="7372178" y="3588044"/>
            <a:ext cx="1368152" cy="1272326"/>
            <a:chOff x="7372173" y="4280689"/>
            <a:chExt cx="1368152" cy="1272326"/>
          </a:xfrm>
        </p:grpSpPr>
        <p:sp>
          <p:nvSpPr>
            <p:cNvPr id="46" name="Szövegdoboz 45"/>
            <p:cNvSpPr txBox="1"/>
            <p:nvPr/>
          </p:nvSpPr>
          <p:spPr>
            <a:xfrm>
              <a:off x="7372173" y="4280689"/>
              <a:ext cx="136815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Avenir Next for ABG" pitchFamily="34" charset="0"/>
                </a:rPr>
                <a:t>Budget </a:t>
              </a:r>
              <a:b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Avenir Next for ABG" pitchFamily="34" charset="0"/>
                </a:rPr>
              </a:br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Avenir Next for ABG" pitchFamily="34" charset="0"/>
                </a:rPr>
                <a:t>Northern Cyprus</a:t>
              </a:r>
            </a:p>
          </p:txBody>
        </p:sp>
        <p:sp>
          <p:nvSpPr>
            <p:cNvPr id="47" name="Szövegdoboz 46"/>
            <p:cNvSpPr txBox="1"/>
            <p:nvPr/>
          </p:nvSpPr>
          <p:spPr>
            <a:xfrm>
              <a:off x="7372173" y="5029795"/>
              <a:ext cx="136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Avenir Next for ABG" pitchFamily="34" charset="0"/>
                </a:rPr>
                <a:t>Budget </a:t>
              </a:r>
              <a:b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Avenir Next for ABG" pitchFamily="34" charset="0"/>
                </a:rPr>
              </a:br>
              <a:r>
                <a:rPr lang="en-US" sz="1400" dirty="0">
                  <a:solidFill>
                    <a:schemeClr val="accent6">
                      <a:lumMod val="75000"/>
                    </a:schemeClr>
                  </a:solidFill>
                  <a:latin typeface="Avenir Next for ABG" pitchFamily="34" charset="0"/>
                </a:rPr>
                <a:t>Georgia</a:t>
              </a:r>
            </a:p>
          </p:txBody>
        </p:sp>
      </p:grpSp>
      <p:sp>
        <p:nvSpPr>
          <p:cNvPr id="44" name="Rectangle 43"/>
          <p:cNvSpPr/>
          <p:nvPr/>
        </p:nvSpPr>
        <p:spPr>
          <a:xfrm>
            <a:off x="1403648" y="6300246"/>
            <a:ext cx="1872208" cy="557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FFC2A58A-97C1-41FD-B364-A5DC1718B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29" y="1222695"/>
            <a:ext cx="7854943" cy="473977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B95971BB-365F-4410-B3C1-36CCE871A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30" y="2907977"/>
            <a:ext cx="7854942" cy="473977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6A55F70-B503-4D03-A432-75533D1AD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619" y="5128510"/>
            <a:ext cx="1444909" cy="475083"/>
          </a:xfrm>
          <a:prstGeom prst="rect">
            <a:avLst/>
          </a:prstGeom>
        </p:spPr>
      </p:pic>
      <p:sp>
        <p:nvSpPr>
          <p:cNvPr id="27" name="Szövegdoboz 45">
            <a:extLst>
              <a:ext uri="{FF2B5EF4-FFF2-40B4-BE49-F238E27FC236}">
                <a16:creationId xmlns:a16="http://schemas.microsoft.com/office/drawing/2014/main" id="{44FD497F-079F-42C0-B3C2-713901AB11F5}"/>
              </a:ext>
            </a:extLst>
          </p:cNvPr>
          <p:cNvSpPr txBox="1"/>
          <p:nvPr/>
        </p:nvSpPr>
        <p:spPr>
          <a:xfrm>
            <a:off x="5757512" y="5080373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Avenir Next for ABG" pitchFamily="34" charset="0"/>
              </a:rPr>
              <a:t>Budget </a:t>
            </a:r>
            <a:br>
              <a:rPr lang="en-US" sz="1400" dirty="0">
                <a:solidFill>
                  <a:schemeClr val="accent6">
                    <a:lumMod val="75000"/>
                  </a:schemeClr>
                </a:solidFill>
                <a:latin typeface="Avenir Next for ABG" pitchFamily="34" charset="0"/>
              </a:rPr>
            </a:br>
            <a:r>
              <a:rPr lang="tr-TR" sz="1400" dirty="0" err="1">
                <a:solidFill>
                  <a:schemeClr val="accent6">
                    <a:lumMod val="75000"/>
                  </a:schemeClr>
                </a:solidFill>
                <a:latin typeface="Avenir Next for ABG" pitchFamily="34" charset="0"/>
              </a:rPr>
              <a:t>Ukraine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Avenir Next for ABG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76672"/>
            <a:ext cx="74580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75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784976" cy="792087"/>
          </a:xfrm>
        </p:spPr>
        <p:txBody>
          <a:bodyPr>
            <a:normAutofit/>
          </a:bodyPr>
          <a:lstStyle/>
          <a:p>
            <a:r>
              <a:rPr lang="hu-HU" sz="3200" b="1" dirty="0" err="1"/>
              <a:t>Otoko</a:t>
            </a:r>
            <a:r>
              <a:rPr lang="en-US" sz="3200" b="1" dirty="0"/>
              <a:t>ç</a:t>
            </a:r>
            <a:r>
              <a:rPr lang="hu-HU" sz="3200" b="1" dirty="0"/>
              <a:t> </a:t>
            </a:r>
            <a:r>
              <a:rPr lang="tr-TR" sz="3200" b="1" dirty="0"/>
              <a:t>Georgia</a:t>
            </a:r>
            <a:r>
              <a:rPr lang="hu-HU" sz="3200" b="1" dirty="0"/>
              <a:t> – Budget</a:t>
            </a:r>
            <a:endParaRPr lang="hu-HU" sz="32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497288" y="1340769"/>
            <a:ext cx="8035152" cy="345638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tx2"/>
                </a:solidFill>
                <a:latin typeface="Avenir Next for ABG Dem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Mission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venir Next for ABG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develop new innovative solutions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chemeClr val="tx2"/>
                </a:solidFill>
                <a:latin typeface="Avenir Next for ABG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800" dirty="0">
                <a:solidFill>
                  <a:schemeClr val="tx2"/>
                </a:solidFill>
                <a:latin typeface="Avenir Next for ABG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tx2"/>
                </a:solidFill>
                <a:latin typeface="Avenir Next for ABG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cover</a:t>
            </a:r>
            <a:r>
              <a:rPr lang="tr-TR" sz="2800" dirty="0">
                <a:solidFill>
                  <a:schemeClr val="tx2"/>
                </a:solidFill>
                <a:latin typeface="Avenir Next for ABG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tx2"/>
                </a:solidFill>
                <a:latin typeface="Avenir Next for ABG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800" dirty="0">
                <a:solidFill>
                  <a:schemeClr val="tx2"/>
                </a:solidFill>
                <a:latin typeface="Avenir Next for ABG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tx2"/>
                </a:solidFill>
                <a:latin typeface="Avenir Next for ABG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entire</a:t>
            </a:r>
            <a:r>
              <a:rPr lang="tr-TR" sz="2800" dirty="0">
                <a:solidFill>
                  <a:schemeClr val="tx2"/>
                </a:solidFill>
                <a:latin typeface="Avenir Next for ABG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life </a:t>
            </a:r>
            <a:r>
              <a:rPr lang="tr-TR" sz="2800" dirty="0" err="1">
                <a:solidFill>
                  <a:schemeClr val="tx2"/>
                </a:solidFill>
                <a:latin typeface="Avenir Next for ABG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cycle</a:t>
            </a:r>
            <a:r>
              <a:rPr lang="tr-TR" sz="2800" dirty="0">
                <a:solidFill>
                  <a:schemeClr val="tx2"/>
                </a:solidFill>
                <a:latin typeface="Avenir Next for ABG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2800" dirty="0" err="1">
                <a:solidFill>
                  <a:schemeClr val="tx2"/>
                </a:solidFill>
                <a:latin typeface="Avenir Next for ABG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corporate</a:t>
            </a:r>
            <a:r>
              <a:rPr lang="tr-TR" sz="2800" dirty="0">
                <a:solidFill>
                  <a:schemeClr val="tx2"/>
                </a:solidFill>
                <a:latin typeface="Avenir Next for ABG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tx2"/>
                </a:solidFill>
                <a:latin typeface="Avenir Next for ABG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fleet</a:t>
            </a:r>
            <a:r>
              <a:rPr lang="tr-TR" sz="2800" dirty="0">
                <a:solidFill>
                  <a:schemeClr val="tx2"/>
                </a:solidFill>
                <a:latin typeface="Avenir Next for ABG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solidFill>
                  <a:schemeClr val="tx2"/>
                </a:solidFill>
                <a:latin typeface="Avenir Next for ABG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</a:t>
            </a:r>
            <a:endParaRPr lang="en-US" sz="2800" dirty="0">
              <a:solidFill>
                <a:schemeClr val="tx2"/>
              </a:solidFill>
              <a:latin typeface="Avenir Next for ABG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venir Next for ABG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tr-TR" sz="2800" dirty="0">
                <a:solidFill>
                  <a:schemeClr val="tx2"/>
                </a:solidFill>
                <a:latin typeface="Avenir Next for ABG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dirty="0" err="1">
                <a:solidFill>
                  <a:schemeClr val="tx2"/>
                </a:solidFill>
                <a:latin typeface="Avenir Next for ABG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ecome</a:t>
            </a:r>
            <a:r>
              <a:rPr lang="en-US" sz="2800" dirty="0">
                <a:solidFill>
                  <a:schemeClr val="tx2"/>
                </a:solidFill>
                <a:latin typeface="Avenir Next for ABG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significant player of the mobility market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75656" y="6381328"/>
            <a:ext cx="18722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1FF3FCB-75AF-4730-9349-47C593CE2D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Otokoc</a:t>
            </a:r>
            <a:r>
              <a:rPr lang="en-US" dirty="0"/>
              <a:t> Georgia at a Glance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58DEC0-019E-4CEB-BC99-AAA62CD26DF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err="1"/>
              <a:t>Otokoc</a:t>
            </a:r>
            <a:r>
              <a:rPr lang="en-US" dirty="0"/>
              <a:t> Georgia LLC is the holder of the master franchise of Budget Rent a Car in Georgia</a:t>
            </a:r>
            <a:r>
              <a:rPr lang="en-US" dirty="0" smtClean="0"/>
              <a:t>.</a:t>
            </a:r>
            <a:endParaRPr lang="tr-TR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is a 100% subsidiary of </a:t>
            </a:r>
            <a:r>
              <a:rPr lang="en-US" dirty="0" err="1"/>
              <a:t>Otokoc</a:t>
            </a:r>
            <a:r>
              <a:rPr lang="en-US" dirty="0"/>
              <a:t> </a:t>
            </a:r>
            <a:r>
              <a:rPr lang="en-US" dirty="0" err="1"/>
              <a:t>Otomotiv</a:t>
            </a:r>
            <a:r>
              <a:rPr lang="en-US" dirty="0"/>
              <a:t> Turkey</a:t>
            </a:r>
            <a:r>
              <a:rPr lang="en-US" dirty="0" smtClean="0"/>
              <a:t>.</a:t>
            </a:r>
            <a:endParaRPr lang="tr-TR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Budget started its active operations in Georgia in September 2016</a:t>
            </a:r>
            <a:r>
              <a:rPr lang="en-US" dirty="0" smtClean="0"/>
              <a:t>.</a:t>
            </a:r>
            <a:endParaRPr lang="tr-TR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company is currently based in Tbilisi with one downtown office in Rose Revolution Square and the other at Shota </a:t>
            </a:r>
            <a:r>
              <a:rPr lang="en-US" dirty="0" err="1"/>
              <a:t>Rustaveli</a:t>
            </a:r>
            <a:r>
              <a:rPr lang="en-US" dirty="0"/>
              <a:t> Tbilisi International Airport</a:t>
            </a:r>
            <a:r>
              <a:rPr lang="en-US" dirty="0" smtClean="0"/>
              <a:t>.</a:t>
            </a:r>
            <a:endParaRPr lang="tr-TR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Budget </a:t>
            </a:r>
            <a:r>
              <a:rPr lang="en-US" dirty="0"/>
              <a:t>is involved in the short-term rental and long-term leasing of vehicles, with long-term leasing accounting for c.52% of operations in terms of revenue</a:t>
            </a:r>
            <a:r>
              <a:rPr lang="en-US" dirty="0" smtClean="0"/>
              <a:t>.</a:t>
            </a:r>
            <a:endParaRPr lang="tr-TR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The Company has a diversified offering, catering to leisure, business, and insurance markets in RAC, as well as large corporates, SMBs and individuals in the LTR </a:t>
            </a:r>
            <a:r>
              <a:rPr lang="en-US" dirty="0" smtClean="0"/>
              <a:t>market</a:t>
            </a:r>
            <a:endParaRPr lang="tr-TR" dirty="0" smtClean="0"/>
          </a:p>
          <a:p>
            <a:pPr marL="0" indent="0">
              <a:buNone/>
            </a:pPr>
            <a:endParaRPr lang="en-US" dirty="0"/>
          </a:p>
          <a:p>
            <a:r>
              <a:rPr lang="tr-TR" dirty="0"/>
              <a:t> Operating </a:t>
            </a:r>
            <a:r>
              <a:rPr lang="tr-TR" dirty="0" err="1"/>
              <a:t>Segments</a:t>
            </a:r>
            <a:r>
              <a:rPr lang="tr-TR" dirty="0"/>
              <a:t>:</a:t>
            </a:r>
          </a:p>
          <a:p>
            <a:pPr marL="0" indent="0">
              <a:buNone/>
            </a:pPr>
            <a:r>
              <a:rPr lang="tr" dirty="0"/>
              <a:t> </a:t>
            </a:r>
          </a:p>
          <a:p>
            <a:pPr marL="0" indent="0">
              <a:buNone/>
            </a:pPr>
            <a:r>
              <a:rPr lang="tr-TR" dirty="0" smtClean="0"/>
              <a:t>	-</a:t>
            </a:r>
            <a:r>
              <a:rPr lang="en-US" dirty="0"/>
              <a:t>        LTR: Car rentals &gt;1 year to corporations, SMBs and individuals (typically 3-4 years</a:t>
            </a:r>
            <a:r>
              <a:rPr lang="en-US" dirty="0" smtClean="0"/>
              <a:t>)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-       </a:t>
            </a:r>
            <a:r>
              <a:rPr lang="en-US" dirty="0"/>
              <a:t> RAC: Car rentals &lt;1 year to leisure, business and insurance / leasing customers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-       </a:t>
            </a:r>
            <a:r>
              <a:rPr lang="tr-TR" dirty="0"/>
              <a:t> Fleet management: Procurement, fleet management and </a:t>
            </a:r>
            <a:r>
              <a:rPr lang="tr-TR" dirty="0" smtClean="0"/>
              <a:t>remarketing</a:t>
            </a:r>
          </a:p>
          <a:p>
            <a:pPr marL="0" indent="0">
              <a:buNone/>
            </a:pPr>
            <a:r>
              <a:rPr lang="tr-TR" dirty="0" smtClean="0"/>
              <a:t>	-        Sale and leaseback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722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712968" cy="707886"/>
          </a:xfrm>
        </p:spPr>
        <p:txBody>
          <a:bodyPr wrap="square">
            <a:noAutofit/>
          </a:bodyPr>
          <a:lstStyle/>
          <a:p>
            <a:r>
              <a:rPr lang="hu-HU" sz="2400" b="1" dirty="0"/>
              <a:t>The particularities of Rent a Car &amp; Operational Leas</a:t>
            </a:r>
            <a:r>
              <a:rPr lang="tr-TR" sz="2400" b="1" dirty="0" err="1"/>
              <a:t>ing</a:t>
            </a:r>
            <a:r>
              <a:rPr lang="hu-HU" sz="2400" b="1" dirty="0"/>
              <a:t> </a:t>
            </a:r>
            <a:endParaRPr lang="hu-HU" sz="2400" dirty="0"/>
          </a:p>
        </p:txBody>
      </p:sp>
      <p:graphicFrame>
        <p:nvGraphicFramePr>
          <p:cNvPr id="4" name="Tartalom helye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99937747"/>
              </p:ext>
            </p:extLst>
          </p:nvPr>
        </p:nvGraphicFramePr>
        <p:xfrm>
          <a:off x="251520" y="1130571"/>
          <a:ext cx="8568951" cy="401108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856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6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6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3301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  <a:latin typeface="Avenir Next for ABG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err="1"/>
                        <a:t>Rent</a:t>
                      </a:r>
                      <a:r>
                        <a:rPr lang="hu-HU" sz="1400" baseline="0" dirty="0"/>
                        <a:t> a </a:t>
                      </a:r>
                      <a:r>
                        <a:rPr lang="hu-HU" sz="1400" baseline="0" dirty="0" err="1"/>
                        <a:t>Car</a:t>
                      </a:r>
                      <a:endParaRPr lang="en-US" sz="1400" dirty="0">
                        <a:solidFill>
                          <a:schemeClr val="bg1"/>
                        </a:solidFill>
                        <a:latin typeface="Avenir Next for ABG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Classic </a:t>
                      </a:r>
                      <a:r>
                        <a:rPr lang="tr-TR" sz="1400" dirty="0" err="1"/>
                        <a:t>Operational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Lease</a:t>
                      </a:r>
                      <a:endParaRPr lang="en-US" sz="1400" dirty="0">
                        <a:solidFill>
                          <a:schemeClr val="bg1"/>
                        </a:solidFill>
                        <a:latin typeface="Avenir Next for ABG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476">
                <a:tc>
                  <a:txBody>
                    <a:bodyPr/>
                    <a:lstStyle/>
                    <a:p>
                      <a:r>
                        <a:rPr lang="en-US" sz="1050" noProof="0" dirty="0">
                          <a:solidFill>
                            <a:schemeClr val="tx2"/>
                          </a:solidFill>
                        </a:rPr>
                        <a:t>Period</a:t>
                      </a:r>
                      <a:endParaRPr lang="en-US" sz="1050" noProof="0" dirty="0">
                        <a:solidFill>
                          <a:schemeClr val="tx2"/>
                        </a:solidFill>
                        <a:latin typeface="Avenir Next for ABG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noProof="0" dirty="0">
                          <a:solidFill>
                            <a:schemeClr val="tx2"/>
                          </a:solidFill>
                        </a:rPr>
                        <a:t>From 1 day</a:t>
                      </a:r>
                      <a:r>
                        <a:rPr lang="en-US" sz="1050" baseline="0" noProof="0" dirty="0">
                          <a:solidFill>
                            <a:schemeClr val="tx2"/>
                          </a:solidFill>
                        </a:rPr>
                        <a:t> to maximum 1 year</a:t>
                      </a:r>
                      <a:endParaRPr lang="en-US" sz="1050" noProof="0" dirty="0">
                        <a:solidFill>
                          <a:schemeClr val="tx2"/>
                        </a:solidFill>
                        <a:latin typeface="Avenir Next for ABG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noProof="0" dirty="0">
                          <a:solidFill>
                            <a:schemeClr val="tx2"/>
                          </a:solidFill>
                        </a:rPr>
                        <a:t>From </a:t>
                      </a:r>
                      <a:r>
                        <a:rPr lang="tr-TR" sz="1050" noProof="0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r>
                        <a:rPr lang="en-US" sz="105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50" noProof="0" dirty="0">
                          <a:solidFill>
                            <a:schemeClr val="tx2"/>
                          </a:solidFill>
                        </a:rPr>
                        <a:t>years to </a:t>
                      </a:r>
                      <a:r>
                        <a:rPr lang="tr-TR" sz="1050" noProof="0" dirty="0" smtClean="0">
                          <a:solidFill>
                            <a:schemeClr val="tx2"/>
                          </a:solidFill>
                        </a:rPr>
                        <a:t>4</a:t>
                      </a:r>
                      <a:r>
                        <a:rPr lang="en-US" sz="105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50" noProof="0" dirty="0">
                          <a:solidFill>
                            <a:schemeClr val="tx2"/>
                          </a:solidFill>
                        </a:rPr>
                        <a:t>years</a:t>
                      </a:r>
                      <a:endParaRPr lang="en-US" sz="1050" noProof="0" dirty="0">
                        <a:solidFill>
                          <a:schemeClr val="tx2"/>
                        </a:solidFill>
                        <a:latin typeface="Avenir Next for ABG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476">
                <a:tc>
                  <a:txBody>
                    <a:bodyPr/>
                    <a:lstStyle/>
                    <a:p>
                      <a:r>
                        <a:rPr lang="en-US" sz="1050" noProof="0" dirty="0">
                          <a:solidFill>
                            <a:schemeClr val="tx2"/>
                          </a:solidFill>
                        </a:rPr>
                        <a:t>Price</a:t>
                      </a:r>
                      <a:endParaRPr lang="en-US" sz="1050" noProof="0" dirty="0">
                        <a:solidFill>
                          <a:schemeClr val="tx2"/>
                        </a:solidFill>
                        <a:latin typeface="Avenir Next for ABG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noProof="0" dirty="0">
                          <a:solidFill>
                            <a:schemeClr val="tx2"/>
                          </a:solidFill>
                        </a:rPr>
                        <a:t>Expensive (with the same parameters + 40%)</a:t>
                      </a:r>
                      <a:endParaRPr lang="en-US" sz="1050" noProof="0" dirty="0">
                        <a:solidFill>
                          <a:schemeClr val="tx2"/>
                        </a:solidFill>
                        <a:latin typeface="Avenir Next for ABG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noProof="0" dirty="0">
                          <a:solidFill>
                            <a:schemeClr val="tx2"/>
                          </a:solidFill>
                        </a:rPr>
                        <a:t>Optimized</a:t>
                      </a:r>
                      <a:endParaRPr lang="en-US" sz="1050" noProof="0" dirty="0">
                        <a:solidFill>
                          <a:schemeClr val="tx2"/>
                        </a:solidFill>
                        <a:latin typeface="Avenir Next for ABG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476">
                <a:tc>
                  <a:txBody>
                    <a:bodyPr/>
                    <a:lstStyle/>
                    <a:p>
                      <a:r>
                        <a:rPr lang="en-US" sz="1050" noProof="0" dirty="0">
                          <a:solidFill>
                            <a:schemeClr val="tx2"/>
                          </a:solidFill>
                        </a:rPr>
                        <a:t>Flexibility</a:t>
                      </a:r>
                      <a:endParaRPr lang="en-US" sz="1050" noProof="0" dirty="0">
                        <a:solidFill>
                          <a:schemeClr val="tx2"/>
                        </a:solidFill>
                        <a:latin typeface="Avenir Next for ABG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noProof="0" dirty="0">
                          <a:solidFill>
                            <a:schemeClr val="tx2"/>
                          </a:solidFill>
                        </a:rPr>
                        <a:t>Flexible, it can</a:t>
                      </a:r>
                      <a:r>
                        <a:rPr lang="en-US" sz="1050" baseline="0" noProof="0" dirty="0">
                          <a:solidFill>
                            <a:schemeClr val="tx2"/>
                          </a:solidFill>
                        </a:rPr>
                        <a:t> be cancelled any time</a:t>
                      </a:r>
                      <a:endParaRPr lang="en-US" sz="1050" noProof="0" dirty="0">
                        <a:solidFill>
                          <a:schemeClr val="tx2"/>
                        </a:solidFill>
                        <a:latin typeface="Avenir Next for ABG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noProof="0" dirty="0">
                          <a:solidFill>
                            <a:schemeClr val="tx2"/>
                          </a:solidFill>
                        </a:rPr>
                        <a:t>Not flexible, penalty fee in case of cancellation</a:t>
                      </a:r>
                      <a:endParaRPr lang="en-US" sz="1050" noProof="0" dirty="0">
                        <a:solidFill>
                          <a:schemeClr val="tx2"/>
                        </a:solidFill>
                        <a:latin typeface="Avenir Next for ABG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126">
                <a:tc>
                  <a:txBody>
                    <a:bodyPr/>
                    <a:lstStyle/>
                    <a:p>
                      <a:r>
                        <a:rPr lang="en-US" sz="1050" noProof="0" dirty="0">
                          <a:solidFill>
                            <a:schemeClr val="tx2"/>
                          </a:solidFill>
                        </a:rPr>
                        <a:t>Running</a:t>
                      </a:r>
                      <a:endParaRPr lang="en-US" sz="1050" noProof="0" dirty="0">
                        <a:solidFill>
                          <a:schemeClr val="tx2"/>
                        </a:solidFill>
                        <a:latin typeface="Avenir Next for ABG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noProof="0" dirty="0">
                          <a:solidFill>
                            <a:schemeClr val="tx2"/>
                          </a:solidFill>
                        </a:rPr>
                        <a:t>Max</a:t>
                      </a:r>
                      <a:r>
                        <a:rPr lang="en-US" sz="1050" baseline="0" noProof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050" noProof="0" dirty="0">
                          <a:solidFill>
                            <a:schemeClr val="tx2"/>
                          </a:solidFill>
                        </a:rPr>
                        <a:t>3500 km/month limit</a:t>
                      </a:r>
                      <a:endParaRPr lang="en-US" sz="1050" noProof="0" dirty="0">
                        <a:solidFill>
                          <a:schemeClr val="tx2"/>
                        </a:solidFill>
                        <a:latin typeface="Avenir Next for ABG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noProof="0" dirty="0">
                          <a:solidFill>
                            <a:schemeClr val="tx2"/>
                          </a:solidFill>
                        </a:rPr>
                        <a:t>According to agreement, no limits</a:t>
                      </a:r>
                      <a:endParaRPr lang="en-US" sz="1050" noProof="0" dirty="0">
                        <a:solidFill>
                          <a:schemeClr val="tx2"/>
                        </a:solidFill>
                        <a:latin typeface="Avenir Next for ABG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476">
                <a:tc>
                  <a:txBody>
                    <a:bodyPr/>
                    <a:lstStyle/>
                    <a:p>
                      <a:r>
                        <a:rPr lang="en-US" sz="1050" noProof="0" dirty="0">
                          <a:solidFill>
                            <a:schemeClr val="tx2"/>
                          </a:solidFill>
                        </a:rPr>
                        <a:t>Insurance</a:t>
                      </a:r>
                      <a:endParaRPr lang="en-US" sz="1050" noProof="0" dirty="0">
                        <a:solidFill>
                          <a:schemeClr val="tx2"/>
                        </a:solidFill>
                        <a:latin typeface="Avenir Next for ABG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noProof="0" dirty="0">
                          <a:solidFill>
                            <a:schemeClr val="tx2"/>
                          </a:solidFill>
                        </a:rPr>
                        <a:t>High</a:t>
                      </a:r>
                      <a:r>
                        <a:rPr lang="en-US" sz="1050" baseline="0" noProof="0" dirty="0">
                          <a:solidFill>
                            <a:schemeClr val="tx2"/>
                          </a:solidFill>
                        </a:rPr>
                        <a:t> risk- high down payment</a:t>
                      </a:r>
                      <a:endParaRPr lang="en-US" sz="1050" noProof="0" dirty="0">
                        <a:solidFill>
                          <a:schemeClr val="tx2"/>
                        </a:solidFill>
                        <a:latin typeface="Avenir Next for ABG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noProof="0" dirty="0">
                          <a:solidFill>
                            <a:schemeClr val="tx2"/>
                          </a:solidFill>
                        </a:rPr>
                        <a:t>Casco</a:t>
                      </a:r>
                      <a:endParaRPr lang="en-US" sz="1050" noProof="0" dirty="0">
                        <a:solidFill>
                          <a:schemeClr val="tx2"/>
                        </a:solidFill>
                        <a:latin typeface="Avenir Next for ABG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126">
                <a:tc>
                  <a:txBody>
                    <a:bodyPr/>
                    <a:lstStyle/>
                    <a:p>
                      <a:r>
                        <a:rPr lang="en-US" sz="1050" noProof="0" dirty="0">
                          <a:solidFill>
                            <a:schemeClr val="tx2"/>
                          </a:solidFill>
                          <a:latin typeface="+mn-lt"/>
                        </a:rPr>
                        <a:t>Vehicles</a:t>
                      </a:r>
                      <a:endParaRPr lang="en-US" sz="1050" noProof="0" dirty="0">
                        <a:solidFill>
                          <a:schemeClr val="tx2"/>
                        </a:solidFill>
                        <a:latin typeface="Avenir Next for ABG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aseline="0" noProof="0" dirty="0">
                          <a:solidFill>
                            <a:schemeClr val="tx2"/>
                          </a:solidFill>
                        </a:rPr>
                        <a:t>Younger than </a:t>
                      </a:r>
                      <a:r>
                        <a:rPr lang="tr-TR" sz="1050" baseline="0" noProof="0" dirty="0" err="1" smtClean="0">
                          <a:solidFill>
                            <a:schemeClr val="tx2"/>
                          </a:solidFill>
                        </a:rPr>
                        <a:t>two</a:t>
                      </a:r>
                      <a:r>
                        <a:rPr lang="en-US" sz="1050" baseline="0" noProof="0" dirty="0" smtClean="0">
                          <a:solidFill>
                            <a:schemeClr val="tx2"/>
                          </a:solidFill>
                        </a:rPr>
                        <a:t> year</a:t>
                      </a:r>
                      <a:r>
                        <a:rPr lang="tr-TR" sz="1050" baseline="0" noProof="0" dirty="0" smtClean="0">
                          <a:solidFill>
                            <a:schemeClr val="tx2"/>
                          </a:solidFill>
                        </a:rPr>
                        <a:t>s</a:t>
                      </a:r>
                      <a:r>
                        <a:rPr lang="en-US" sz="1050" baseline="0" noProof="0" dirty="0" smtClean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en-US" sz="1050" baseline="0" noProof="0" dirty="0">
                          <a:solidFill>
                            <a:schemeClr val="tx2"/>
                          </a:solidFill>
                        </a:rPr>
                        <a:t>maximum with 40.000 Km</a:t>
                      </a:r>
                      <a:endParaRPr lang="en-US" sz="1050" noProof="0" dirty="0">
                        <a:solidFill>
                          <a:schemeClr val="tx2"/>
                        </a:solidFill>
                        <a:latin typeface="Avenir Next for ABG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noProof="0" dirty="0">
                          <a:solidFill>
                            <a:schemeClr val="tx2"/>
                          </a:solidFill>
                        </a:rPr>
                        <a:t>High</a:t>
                      </a:r>
                      <a:r>
                        <a:rPr lang="en-US" sz="1050" baseline="0" noProof="0" dirty="0">
                          <a:solidFill>
                            <a:schemeClr val="tx2"/>
                          </a:solidFill>
                        </a:rPr>
                        <a:t> mileage, aging fleet towards the end of the period</a:t>
                      </a:r>
                      <a:endParaRPr lang="en-US" sz="1050" noProof="0" dirty="0">
                        <a:solidFill>
                          <a:schemeClr val="tx2"/>
                        </a:solidFill>
                        <a:latin typeface="Avenir Next for ABG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7428">
                <a:tc>
                  <a:txBody>
                    <a:bodyPr/>
                    <a:lstStyle/>
                    <a:p>
                      <a:r>
                        <a:rPr lang="hu-HU" sz="1050" noProof="0" dirty="0" err="1">
                          <a:solidFill>
                            <a:schemeClr val="tx2"/>
                          </a:solidFill>
                        </a:rPr>
                        <a:t>Usage</a:t>
                      </a:r>
                      <a:endParaRPr lang="en-US" sz="1050" noProof="0" dirty="0">
                        <a:solidFill>
                          <a:schemeClr val="tx2"/>
                        </a:solidFill>
                        <a:latin typeface="Avenir Next for ABG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noProof="0" dirty="0">
                          <a:solidFill>
                            <a:schemeClr val="tx2"/>
                          </a:solidFill>
                        </a:rPr>
                        <a:t>Tourism-</a:t>
                      </a:r>
                      <a:r>
                        <a:rPr lang="en-US" sz="1050" baseline="0" noProof="0" dirty="0">
                          <a:solidFill>
                            <a:schemeClr val="tx2"/>
                          </a:solidFill>
                        </a:rPr>
                        <a:t> private rentals, casual corporate rentals, periodical project jobs, replacement cars for corporate fleets, internship programs</a:t>
                      </a:r>
                      <a:endParaRPr lang="en-US" sz="1050" noProof="0" dirty="0">
                        <a:solidFill>
                          <a:schemeClr val="tx2"/>
                        </a:solidFill>
                        <a:latin typeface="Avenir Next for ABG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noProof="0" dirty="0">
                          <a:solidFill>
                            <a:schemeClr val="tx2"/>
                          </a:solidFill>
                        </a:rPr>
                        <a:t>Managerial cars</a:t>
                      </a:r>
                      <a:r>
                        <a:rPr lang="en-US" sz="1050" baseline="0" noProof="0" dirty="0">
                          <a:solidFill>
                            <a:schemeClr val="tx2"/>
                          </a:solidFill>
                        </a:rPr>
                        <a:t>, regional representatives, sales colleagues, pool car, goods transport</a:t>
                      </a:r>
                      <a:endParaRPr lang="en-US" sz="1050" noProof="0" dirty="0">
                        <a:solidFill>
                          <a:schemeClr val="tx2"/>
                        </a:solidFill>
                        <a:latin typeface="Avenir Next for ABG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126">
                <a:tc>
                  <a:txBody>
                    <a:bodyPr/>
                    <a:lstStyle/>
                    <a:p>
                      <a:r>
                        <a:rPr lang="en-US" sz="1050" noProof="0" dirty="0">
                          <a:solidFill>
                            <a:schemeClr val="tx2"/>
                          </a:solidFill>
                        </a:rPr>
                        <a:t>Model</a:t>
                      </a:r>
                      <a:endParaRPr lang="en-US" sz="1050" noProof="0" dirty="0">
                        <a:solidFill>
                          <a:schemeClr val="tx2"/>
                        </a:solidFill>
                        <a:latin typeface="Avenir Next for ABG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noProof="0" dirty="0">
                          <a:solidFill>
                            <a:schemeClr val="tx2"/>
                          </a:solidFill>
                        </a:rPr>
                        <a:t>Holding cost + expected profit</a:t>
                      </a:r>
                      <a:endParaRPr lang="en-US" sz="1050" noProof="0" dirty="0">
                        <a:solidFill>
                          <a:schemeClr val="tx2"/>
                        </a:solidFill>
                        <a:latin typeface="Avenir Next for ABG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noProof="0" dirty="0">
                          <a:solidFill>
                            <a:schemeClr val="tx2"/>
                          </a:solidFill>
                        </a:rPr>
                        <a:t>Financing + taxes + insurances </a:t>
                      </a:r>
                      <a:r>
                        <a:rPr lang="en-US" sz="1050" baseline="0" noProof="0" dirty="0">
                          <a:solidFill>
                            <a:schemeClr val="tx2"/>
                          </a:solidFill>
                        </a:rPr>
                        <a:t>+ other linked services + expected profit</a:t>
                      </a:r>
                      <a:endParaRPr lang="en-US" sz="1050" noProof="0" dirty="0">
                        <a:solidFill>
                          <a:schemeClr val="tx2"/>
                        </a:solidFill>
                        <a:latin typeface="Avenir Next for ABG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7428">
                <a:tc>
                  <a:txBody>
                    <a:bodyPr/>
                    <a:lstStyle/>
                    <a:p>
                      <a:r>
                        <a:rPr lang="en-US" sz="1050" noProof="0" dirty="0">
                          <a:solidFill>
                            <a:schemeClr val="tx2"/>
                          </a:solidFill>
                          <a:latin typeface="+mn-lt"/>
                        </a:rPr>
                        <a:t>Goal</a:t>
                      </a:r>
                      <a:endParaRPr lang="en-US" sz="1050" noProof="0" dirty="0">
                        <a:solidFill>
                          <a:schemeClr val="tx2"/>
                        </a:solidFill>
                        <a:latin typeface="Avenir Next for ABG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noProof="0" dirty="0">
                          <a:solidFill>
                            <a:schemeClr val="tx2"/>
                          </a:solidFill>
                        </a:rPr>
                        <a:t>To rotate</a:t>
                      </a:r>
                      <a:r>
                        <a:rPr lang="en-US" sz="1050" baseline="0" noProof="0" dirty="0">
                          <a:solidFill>
                            <a:schemeClr val="tx2"/>
                          </a:solidFill>
                        </a:rPr>
                        <a:t> the entire fleet within one business year</a:t>
                      </a:r>
                      <a:r>
                        <a:rPr lang="en-US" sz="1050" noProof="0" dirty="0">
                          <a:solidFill>
                            <a:schemeClr val="tx2"/>
                          </a:solidFill>
                        </a:rPr>
                        <a:t>, to utilize the fleet at the best</a:t>
                      </a:r>
                      <a:r>
                        <a:rPr lang="en-US" sz="1050" baseline="0" noProof="0" dirty="0">
                          <a:solidFill>
                            <a:schemeClr val="tx2"/>
                          </a:solidFill>
                        </a:rPr>
                        <a:t> capacity, to produce the holding cost at the soonest</a:t>
                      </a:r>
                      <a:endParaRPr lang="en-US" sz="1050" noProof="0" dirty="0">
                        <a:solidFill>
                          <a:schemeClr val="tx2"/>
                        </a:solidFill>
                        <a:latin typeface="Avenir Next for ABG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aseline="0" noProof="0" dirty="0">
                          <a:solidFill>
                            <a:schemeClr val="tx2"/>
                          </a:solidFill>
                        </a:rPr>
                        <a:t>A stable long term income source, pre</a:t>
                      </a:r>
                      <a:r>
                        <a:rPr lang="hu-HU" sz="1050" baseline="0" noProof="0" dirty="0">
                          <a:solidFill>
                            <a:schemeClr val="tx2"/>
                          </a:solidFill>
                        </a:rPr>
                        <a:t>-</a:t>
                      </a:r>
                      <a:r>
                        <a:rPr lang="en-US" sz="1050" baseline="0" noProof="0" dirty="0">
                          <a:solidFill>
                            <a:schemeClr val="tx2"/>
                          </a:solidFill>
                        </a:rPr>
                        <a:t>calculated risk and P&amp;L.</a:t>
                      </a:r>
                      <a:endParaRPr lang="en-US" sz="1050" noProof="0" dirty="0">
                        <a:solidFill>
                          <a:schemeClr val="tx2"/>
                        </a:solidFill>
                        <a:latin typeface="Avenir Next for ABG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475656" y="6381328"/>
            <a:ext cx="18722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Operational Leas</a:t>
            </a:r>
            <a:r>
              <a:rPr lang="tr-TR" dirty="0" err="1"/>
              <a:t>ing</a:t>
            </a:r>
            <a:r>
              <a:rPr lang="en-US" dirty="0"/>
              <a:t> </a:t>
            </a:r>
            <a:r>
              <a:rPr lang="tr-TR" dirty="0"/>
              <a:t>A</a:t>
            </a:r>
            <a:r>
              <a:rPr lang="en-US" dirty="0" err="1"/>
              <a:t>dvantages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0"/>
          </p:nvPr>
        </p:nvSpPr>
        <p:spPr>
          <a:xfrm>
            <a:off x="250825" y="1396351"/>
            <a:ext cx="4393183" cy="332879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tr-TR" sz="1800" dirty="0" err="1">
                <a:solidFill>
                  <a:schemeClr val="tx2"/>
                </a:solidFill>
              </a:rPr>
              <a:t>Selection</a:t>
            </a:r>
            <a:r>
              <a:rPr lang="tr-TR" sz="1800" dirty="0">
                <a:solidFill>
                  <a:schemeClr val="tx2"/>
                </a:solidFill>
              </a:rPr>
              <a:t> </a:t>
            </a:r>
            <a:r>
              <a:rPr lang="tr-TR" sz="1800" dirty="0" err="1">
                <a:solidFill>
                  <a:schemeClr val="tx2"/>
                </a:solidFill>
              </a:rPr>
              <a:t>and</a:t>
            </a:r>
            <a:r>
              <a:rPr lang="tr-TR" sz="1800" dirty="0">
                <a:solidFill>
                  <a:schemeClr val="tx2"/>
                </a:solidFill>
              </a:rPr>
              <a:t> </a:t>
            </a:r>
            <a:r>
              <a:rPr lang="tr-TR" sz="1800" dirty="0" err="1">
                <a:solidFill>
                  <a:schemeClr val="tx2"/>
                </a:solidFill>
              </a:rPr>
              <a:t>acquisition</a:t>
            </a:r>
            <a:r>
              <a:rPr lang="tr-TR" sz="1800" dirty="0">
                <a:solidFill>
                  <a:schemeClr val="tx2"/>
                </a:solidFill>
              </a:rPr>
              <a:t> of </a:t>
            </a:r>
            <a:r>
              <a:rPr lang="tr-TR" sz="1800" dirty="0" err="1">
                <a:solidFill>
                  <a:schemeClr val="tx2"/>
                </a:solidFill>
              </a:rPr>
              <a:t>vehicles</a:t>
            </a: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tr-TR" sz="1800" dirty="0" err="1">
                <a:solidFill>
                  <a:schemeClr val="tx2"/>
                </a:solidFill>
              </a:rPr>
              <a:t>Fleet</a:t>
            </a:r>
            <a:r>
              <a:rPr lang="tr-TR" sz="1800" dirty="0">
                <a:solidFill>
                  <a:schemeClr val="tx2"/>
                </a:solidFill>
              </a:rPr>
              <a:t> </a:t>
            </a:r>
            <a:r>
              <a:rPr lang="en-US" sz="1800" dirty="0">
                <a:solidFill>
                  <a:schemeClr val="tx2"/>
                </a:solidFill>
              </a:rPr>
              <a:t>Handling</a:t>
            </a:r>
            <a:r>
              <a:rPr lang="tr-TR" sz="1800" dirty="0">
                <a:solidFill>
                  <a:schemeClr val="tx2"/>
                </a:solidFill>
              </a:rPr>
              <a:t>: </a:t>
            </a:r>
            <a:r>
              <a:rPr lang="tr-TR" sz="1800" dirty="0" err="1">
                <a:solidFill>
                  <a:schemeClr val="tx2"/>
                </a:solidFill>
              </a:rPr>
              <a:t>all</a:t>
            </a:r>
            <a:r>
              <a:rPr lang="tr-TR" sz="1800" dirty="0">
                <a:solidFill>
                  <a:schemeClr val="tx2"/>
                </a:solidFill>
              </a:rPr>
              <a:t> </a:t>
            </a:r>
            <a:r>
              <a:rPr lang="tr-TR" sz="1800" dirty="0" err="1">
                <a:solidFill>
                  <a:schemeClr val="tx2"/>
                </a:solidFill>
              </a:rPr>
              <a:t>kind</a:t>
            </a:r>
            <a:r>
              <a:rPr lang="tr-TR" sz="1800" dirty="0">
                <a:solidFill>
                  <a:schemeClr val="tx2"/>
                </a:solidFill>
              </a:rPr>
              <a:t> of </a:t>
            </a:r>
            <a:r>
              <a:rPr lang="tr-TR" sz="1800" dirty="0" err="1">
                <a:solidFill>
                  <a:schemeClr val="tx2"/>
                </a:solidFill>
              </a:rPr>
              <a:t>services</a:t>
            </a:r>
            <a:r>
              <a:rPr lang="tr-TR" sz="1800" dirty="0">
                <a:solidFill>
                  <a:schemeClr val="tx2"/>
                </a:solidFill>
              </a:rPr>
              <a:t> </a:t>
            </a:r>
            <a:r>
              <a:rPr lang="tr-TR" sz="1800" dirty="0" err="1">
                <a:solidFill>
                  <a:schemeClr val="tx2"/>
                </a:solidFill>
              </a:rPr>
              <a:t>related</a:t>
            </a:r>
            <a:r>
              <a:rPr lang="tr-TR" sz="1800" dirty="0">
                <a:solidFill>
                  <a:schemeClr val="tx2"/>
                </a:solidFill>
              </a:rPr>
              <a:t> </a:t>
            </a:r>
            <a:r>
              <a:rPr lang="tr-TR" sz="1800" dirty="0" err="1">
                <a:solidFill>
                  <a:schemeClr val="tx2"/>
                </a:solidFill>
              </a:rPr>
              <a:t>to</a:t>
            </a:r>
            <a:r>
              <a:rPr lang="tr-TR" sz="1800" dirty="0">
                <a:solidFill>
                  <a:schemeClr val="tx2"/>
                </a:solidFill>
              </a:rPr>
              <a:t> </a:t>
            </a:r>
            <a:r>
              <a:rPr lang="tr-TR" sz="1800" dirty="0" err="1">
                <a:solidFill>
                  <a:schemeClr val="tx2"/>
                </a:solidFill>
              </a:rPr>
              <a:t>everyday</a:t>
            </a:r>
            <a:r>
              <a:rPr lang="tr-TR" sz="1800" dirty="0">
                <a:solidFill>
                  <a:schemeClr val="tx2"/>
                </a:solidFill>
              </a:rPr>
              <a:t> </a:t>
            </a:r>
            <a:r>
              <a:rPr lang="tr-TR" sz="1800" dirty="0" err="1">
                <a:solidFill>
                  <a:schemeClr val="tx2"/>
                </a:solidFill>
              </a:rPr>
              <a:t>vehicle</a:t>
            </a:r>
            <a:r>
              <a:rPr lang="tr-TR" sz="1800" dirty="0">
                <a:solidFill>
                  <a:schemeClr val="tx2"/>
                </a:solidFill>
              </a:rPr>
              <a:t> </a:t>
            </a:r>
            <a:r>
              <a:rPr lang="tr-TR" sz="1800" dirty="0" err="1">
                <a:solidFill>
                  <a:schemeClr val="tx2"/>
                </a:solidFill>
              </a:rPr>
              <a:t>operations</a:t>
            </a:r>
            <a:endParaRPr lang="en-US" sz="1800" dirty="0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tr-TR" sz="1800" dirty="0" err="1">
                <a:solidFill>
                  <a:schemeClr val="tx2"/>
                </a:solidFill>
              </a:rPr>
              <a:t>Fuel</a:t>
            </a:r>
            <a:r>
              <a:rPr lang="tr-TR" sz="1800" dirty="0">
                <a:solidFill>
                  <a:schemeClr val="tx2"/>
                </a:solidFill>
              </a:rPr>
              <a:t> </a:t>
            </a:r>
            <a:r>
              <a:rPr lang="tr-TR" sz="1800" dirty="0" err="1">
                <a:solidFill>
                  <a:schemeClr val="tx2"/>
                </a:solidFill>
              </a:rPr>
              <a:t>management</a:t>
            </a:r>
            <a:endParaRPr lang="en-US" sz="1800" dirty="0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</a:rPr>
              <a:t>Tire </a:t>
            </a:r>
            <a:r>
              <a:rPr lang="tr-TR" sz="1800" dirty="0" err="1">
                <a:solidFill>
                  <a:schemeClr val="tx2"/>
                </a:solidFill>
              </a:rPr>
              <a:t>management</a:t>
            </a:r>
            <a:endParaRPr lang="tr-TR" sz="1800" dirty="0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tr-TR" sz="1800" dirty="0" err="1">
                <a:solidFill>
                  <a:schemeClr val="tx2"/>
                </a:solidFill>
              </a:rPr>
              <a:t>Repair</a:t>
            </a:r>
            <a:r>
              <a:rPr lang="tr-TR" sz="1800" dirty="0">
                <a:solidFill>
                  <a:schemeClr val="tx2"/>
                </a:solidFill>
              </a:rPr>
              <a:t> </a:t>
            </a:r>
            <a:r>
              <a:rPr lang="tr-TR" sz="1800" dirty="0" err="1">
                <a:solidFill>
                  <a:schemeClr val="tx2"/>
                </a:solidFill>
              </a:rPr>
              <a:t>services</a:t>
            </a:r>
            <a:endParaRPr lang="tr-TR" sz="1800" dirty="0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tr-TR" sz="1800" dirty="0" err="1">
                <a:solidFill>
                  <a:schemeClr val="tx2"/>
                </a:solidFill>
              </a:rPr>
              <a:t>Replacement</a:t>
            </a:r>
            <a:r>
              <a:rPr lang="tr-TR" sz="1800" dirty="0">
                <a:solidFill>
                  <a:schemeClr val="tx2"/>
                </a:solidFill>
              </a:rPr>
              <a:t> car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tr-TR" sz="1800" dirty="0" err="1">
                <a:solidFill>
                  <a:schemeClr val="tx2"/>
                </a:solidFill>
              </a:rPr>
              <a:t>Pick</a:t>
            </a:r>
            <a:r>
              <a:rPr lang="tr-TR" sz="1800" dirty="0">
                <a:solidFill>
                  <a:schemeClr val="tx2"/>
                </a:solidFill>
              </a:rPr>
              <a:t> </a:t>
            </a:r>
            <a:r>
              <a:rPr lang="tr-TR" sz="1800" dirty="0" err="1">
                <a:solidFill>
                  <a:schemeClr val="tx2"/>
                </a:solidFill>
              </a:rPr>
              <a:t>up</a:t>
            </a:r>
            <a:r>
              <a:rPr lang="tr-TR" sz="1800" dirty="0">
                <a:solidFill>
                  <a:schemeClr val="tx2"/>
                </a:solidFill>
              </a:rPr>
              <a:t> </a:t>
            </a:r>
            <a:r>
              <a:rPr lang="tr-TR" sz="1800" dirty="0" err="1">
                <a:solidFill>
                  <a:schemeClr val="tx2"/>
                </a:solidFill>
              </a:rPr>
              <a:t>and</a:t>
            </a:r>
            <a:r>
              <a:rPr lang="tr-TR" sz="1800" dirty="0">
                <a:solidFill>
                  <a:schemeClr val="tx2"/>
                </a:solidFill>
              </a:rPr>
              <a:t> </a:t>
            </a:r>
            <a:r>
              <a:rPr lang="tr-TR" sz="1800" dirty="0" err="1">
                <a:solidFill>
                  <a:schemeClr val="tx2"/>
                </a:solidFill>
              </a:rPr>
              <a:t>delivery</a:t>
            </a:r>
            <a:r>
              <a:rPr lang="tr-TR" sz="1800" dirty="0">
                <a:solidFill>
                  <a:schemeClr val="tx2"/>
                </a:solidFill>
              </a:rPr>
              <a:t> 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tr-TR" sz="1800" dirty="0" err="1">
                <a:solidFill>
                  <a:schemeClr val="tx2"/>
                </a:solidFill>
              </a:rPr>
              <a:t>Billing</a:t>
            </a:r>
            <a:r>
              <a:rPr lang="tr-TR" sz="1800" dirty="0">
                <a:solidFill>
                  <a:schemeClr val="tx2"/>
                </a:solidFill>
              </a:rPr>
              <a:t> </a:t>
            </a:r>
            <a:r>
              <a:rPr lang="tr-TR" sz="1800" dirty="0" err="1">
                <a:solidFill>
                  <a:schemeClr val="tx2"/>
                </a:solidFill>
              </a:rPr>
              <a:t>reporting</a:t>
            </a:r>
            <a:endParaRPr lang="tr-TR" sz="1800" dirty="0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tr-TR" sz="1800" dirty="0" err="1">
                <a:solidFill>
                  <a:schemeClr val="tx2"/>
                </a:solidFill>
              </a:rPr>
              <a:t>Insurance</a:t>
            </a:r>
            <a:r>
              <a:rPr lang="tr-TR" sz="1800" dirty="0">
                <a:solidFill>
                  <a:schemeClr val="tx2"/>
                </a:solidFill>
              </a:rPr>
              <a:t> </a:t>
            </a:r>
            <a:r>
              <a:rPr lang="tr-TR" sz="1800" dirty="0" err="1">
                <a:solidFill>
                  <a:schemeClr val="tx2"/>
                </a:solidFill>
              </a:rPr>
              <a:t>and</a:t>
            </a:r>
            <a:r>
              <a:rPr lang="tr-TR" sz="1800" dirty="0">
                <a:solidFill>
                  <a:schemeClr val="tx2"/>
                </a:solidFill>
              </a:rPr>
              <a:t> </a:t>
            </a:r>
            <a:r>
              <a:rPr lang="tr-TR" sz="1800" dirty="0" err="1">
                <a:solidFill>
                  <a:schemeClr val="tx2"/>
                </a:solidFill>
              </a:rPr>
              <a:t>registration</a:t>
            </a: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chemeClr val="tx2"/>
                </a:solidFill>
              </a:rPr>
              <a:t>Assistance &amp; Consulting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37137" y="1027019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Avenir Next for ABG Demi" pitchFamily="34" charset="0"/>
              </a:rPr>
              <a:t>Comfort service</a:t>
            </a: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4499297" y="1447785"/>
            <a:ext cx="4393183" cy="4717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venir Next for ABG" pitchFamily="34" charset="0"/>
              </a:rPr>
              <a:t>No</a:t>
            </a:r>
            <a:r>
              <a:rPr lang="tr-TR" dirty="0">
                <a:solidFill>
                  <a:schemeClr val="tx2"/>
                </a:solidFill>
                <a:latin typeface="Avenir Next for ABG" pitchFamily="34" charset="0"/>
              </a:rPr>
              <a:t> </a:t>
            </a:r>
            <a:r>
              <a:rPr lang="tr-TR" dirty="0" err="1">
                <a:solidFill>
                  <a:schemeClr val="tx2"/>
                </a:solidFill>
                <a:latin typeface="Avenir Next for ABG" pitchFamily="34" charset="0"/>
              </a:rPr>
              <a:t>need</a:t>
            </a:r>
            <a:r>
              <a:rPr lang="tr-TR" dirty="0">
                <a:solidFill>
                  <a:schemeClr val="tx2"/>
                </a:solidFill>
                <a:latin typeface="Avenir Next for ABG" pitchFamily="34" charset="0"/>
              </a:rPr>
              <a:t> </a:t>
            </a:r>
            <a:r>
              <a:rPr lang="tr-TR" dirty="0" err="1">
                <a:solidFill>
                  <a:schemeClr val="tx2"/>
                </a:solidFill>
                <a:latin typeface="Avenir Next for ABG" pitchFamily="34" charset="0"/>
              </a:rPr>
              <a:t>to</a:t>
            </a:r>
            <a:r>
              <a:rPr lang="tr-TR" dirty="0">
                <a:solidFill>
                  <a:schemeClr val="tx2"/>
                </a:solidFill>
                <a:latin typeface="Avenir Next for ABG" pitchFamily="34" charset="0"/>
              </a:rPr>
              <a:t> </a:t>
            </a:r>
            <a:r>
              <a:rPr lang="tr-TR" dirty="0" err="1">
                <a:solidFill>
                  <a:schemeClr val="tx2"/>
                </a:solidFill>
                <a:latin typeface="Avenir Next for ABG" pitchFamily="34" charset="0"/>
              </a:rPr>
              <a:t>tie</a:t>
            </a:r>
            <a:r>
              <a:rPr lang="tr-TR" dirty="0">
                <a:solidFill>
                  <a:schemeClr val="tx2"/>
                </a:solidFill>
                <a:latin typeface="Avenir Next for ABG" pitchFamily="34" charset="0"/>
              </a:rPr>
              <a:t> </a:t>
            </a:r>
            <a:r>
              <a:rPr lang="tr-TR" dirty="0" err="1">
                <a:solidFill>
                  <a:schemeClr val="tx2"/>
                </a:solidFill>
                <a:latin typeface="Avenir Next for ABG" pitchFamily="34" charset="0"/>
              </a:rPr>
              <a:t>up</a:t>
            </a:r>
            <a:r>
              <a:rPr lang="tr-TR" dirty="0">
                <a:solidFill>
                  <a:schemeClr val="tx2"/>
                </a:solidFill>
                <a:latin typeface="Avenir Next for ABG" pitchFamily="34" charset="0"/>
              </a:rPr>
              <a:t> </a:t>
            </a:r>
            <a:r>
              <a:rPr lang="tr-TR" dirty="0" err="1">
                <a:solidFill>
                  <a:schemeClr val="tx2"/>
                </a:solidFill>
                <a:latin typeface="Avenir Next for ABG" pitchFamily="34" charset="0"/>
              </a:rPr>
              <a:t>capital</a:t>
            </a:r>
            <a:r>
              <a:rPr lang="tr-TR" dirty="0">
                <a:solidFill>
                  <a:schemeClr val="tx2"/>
                </a:solidFill>
                <a:latin typeface="Avenir Next for ABG" pitchFamily="34" charset="0"/>
              </a:rPr>
              <a:t> in </a:t>
            </a:r>
            <a:r>
              <a:rPr lang="tr-TR" dirty="0" err="1">
                <a:solidFill>
                  <a:schemeClr val="tx2"/>
                </a:solidFill>
                <a:latin typeface="Avenir Next for ABG" pitchFamily="34" charset="0"/>
              </a:rPr>
              <a:t>the</a:t>
            </a:r>
            <a:r>
              <a:rPr lang="tr-TR" dirty="0">
                <a:solidFill>
                  <a:schemeClr val="tx2"/>
                </a:solidFill>
                <a:latin typeface="Avenir Next for ABG" pitchFamily="34" charset="0"/>
              </a:rPr>
              <a:t> </a:t>
            </a:r>
            <a:r>
              <a:rPr lang="tr-TR" dirty="0" err="1">
                <a:solidFill>
                  <a:schemeClr val="tx2"/>
                </a:solidFill>
                <a:latin typeface="Avenir Next for ABG" pitchFamily="34" charset="0"/>
              </a:rPr>
              <a:t>vehicles</a:t>
            </a:r>
            <a:endParaRPr lang="tr-TR" dirty="0">
              <a:solidFill>
                <a:schemeClr val="tx2"/>
              </a:solidFill>
              <a:latin typeface="Avenir Next for ABG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tr-TR" dirty="0" err="1">
                <a:solidFill>
                  <a:schemeClr val="tx2"/>
                </a:solidFill>
                <a:latin typeface="Avenir Next for ABG" pitchFamily="34" charset="0"/>
              </a:rPr>
              <a:t>To</a:t>
            </a:r>
            <a:r>
              <a:rPr lang="tr-TR" dirty="0">
                <a:solidFill>
                  <a:schemeClr val="tx2"/>
                </a:solidFill>
                <a:latin typeface="Avenir Next for ABG" pitchFamily="34" charset="0"/>
              </a:rPr>
              <a:t> </a:t>
            </a:r>
            <a:r>
              <a:rPr lang="tr-TR" dirty="0" err="1">
                <a:solidFill>
                  <a:schemeClr val="tx2"/>
                </a:solidFill>
                <a:latin typeface="Avenir Next for ABG" pitchFamily="34" charset="0"/>
              </a:rPr>
              <a:t>use</a:t>
            </a:r>
            <a:r>
              <a:rPr lang="tr-TR" dirty="0">
                <a:solidFill>
                  <a:schemeClr val="tx2"/>
                </a:solidFill>
                <a:latin typeface="Avenir Next for ABG" pitchFamily="34" charset="0"/>
              </a:rPr>
              <a:t> </a:t>
            </a:r>
            <a:r>
              <a:rPr lang="tr-TR" dirty="0" err="1">
                <a:solidFill>
                  <a:schemeClr val="tx2"/>
                </a:solidFill>
                <a:latin typeface="Avenir Next for ABG" pitchFamily="34" charset="0"/>
              </a:rPr>
              <a:t>saved</a:t>
            </a:r>
            <a:r>
              <a:rPr lang="tr-TR" dirty="0">
                <a:solidFill>
                  <a:schemeClr val="tx2"/>
                </a:solidFill>
                <a:latin typeface="Avenir Next for ABG" pitchFamily="34" charset="0"/>
              </a:rPr>
              <a:t> </a:t>
            </a:r>
            <a:r>
              <a:rPr lang="tr-TR" dirty="0" err="1">
                <a:solidFill>
                  <a:schemeClr val="tx2"/>
                </a:solidFill>
                <a:latin typeface="Avenir Next for ABG" pitchFamily="34" charset="0"/>
              </a:rPr>
              <a:t>funds</a:t>
            </a:r>
            <a:r>
              <a:rPr lang="tr-TR" dirty="0">
                <a:solidFill>
                  <a:schemeClr val="tx2"/>
                </a:solidFill>
                <a:latin typeface="Avenir Next for ABG" pitchFamily="34" charset="0"/>
              </a:rPr>
              <a:t> </a:t>
            </a:r>
            <a:r>
              <a:rPr lang="tr-TR" dirty="0" err="1">
                <a:solidFill>
                  <a:schemeClr val="tx2"/>
                </a:solidFill>
                <a:latin typeface="Avenir Next for ABG" pitchFamily="34" charset="0"/>
              </a:rPr>
              <a:t>for</a:t>
            </a:r>
            <a:r>
              <a:rPr lang="tr-TR" dirty="0">
                <a:solidFill>
                  <a:schemeClr val="tx2"/>
                </a:solidFill>
                <a:latin typeface="Avenir Next for ABG" pitchFamily="34" charset="0"/>
              </a:rPr>
              <a:t> </a:t>
            </a:r>
            <a:r>
              <a:rPr lang="tr-TR" dirty="0" err="1">
                <a:solidFill>
                  <a:schemeClr val="tx2"/>
                </a:solidFill>
                <a:latin typeface="Avenir Next for ABG" pitchFamily="34" charset="0"/>
              </a:rPr>
              <a:t>core</a:t>
            </a:r>
            <a:r>
              <a:rPr lang="tr-TR" dirty="0">
                <a:solidFill>
                  <a:schemeClr val="tx2"/>
                </a:solidFill>
                <a:latin typeface="Avenir Next for ABG" pitchFamily="34" charset="0"/>
              </a:rPr>
              <a:t> </a:t>
            </a:r>
            <a:r>
              <a:rPr lang="tr-TR" dirty="0" err="1">
                <a:solidFill>
                  <a:schemeClr val="tx2"/>
                </a:solidFill>
                <a:latin typeface="Avenir Next for ABG" pitchFamily="34" charset="0"/>
              </a:rPr>
              <a:t>business</a:t>
            </a:r>
            <a:endParaRPr lang="en-US" dirty="0">
              <a:solidFill>
                <a:schemeClr val="tx2"/>
              </a:solidFill>
              <a:latin typeface="Avenir Next for ABG" pitchFamily="34" charset="0"/>
            </a:endParaRP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tr-TR" dirty="0" err="1">
                <a:solidFill>
                  <a:schemeClr val="tx2"/>
                </a:solidFill>
                <a:latin typeface="Avenir Next for ABG" pitchFamily="34" charset="0"/>
              </a:rPr>
              <a:t>Favorable</a:t>
            </a:r>
            <a:r>
              <a:rPr lang="tr-TR" dirty="0">
                <a:solidFill>
                  <a:schemeClr val="tx2"/>
                </a:solidFill>
                <a:latin typeface="Avenir Next for ABG" pitchFamily="34" charset="0"/>
              </a:rPr>
              <a:t> </a:t>
            </a:r>
            <a:r>
              <a:rPr lang="tr-TR" dirty="0" err="1">
                <a:solidFill>
                  <a:schemeClr val="tx2"/>
                </a:solidFill>
                <a:latin typeface="Avenir Next for ABG" pitchFamily="34" charset="0"/>
              </a:rPr>
              <a:t>and</a:t>
            </a:r>
            <a:r>
              <a:rPr lang="en-US" dirty="0">
                <a:solidFill>
                  <a:schemeClr val="tx2"/>
                </a:solidFill>
                <a:latin typeface="Avenir Next for ABG" pitchFamily="34" charset="0"/>
              </a:rPr>
              <a:t> predictable costs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venir Next for ABG" pitchFamily="34" charset="0"/>
              </a:rPr>
              <a:t>Easy accounting, vehicle</a:t>
            </a:r>
            <a:r>
              <a:rPr lang="tr-TR" dirty="0">
                <a:solidFill>
                  <a:schemeClr val="tx2"/>
                </a:solidFill>
                <a:latin typeface="Avenir Next for ABG" pitchFamily="34" charset="0"/>
              </a:rPr>
              <a:t>s</a:t>
            </a:r>
            <a:r>
              <a:rPr lang="en-US" dirty="0">
                <a:solidFill>
                  <a:schemeClr val="tx2"/>
                </a:solidFill>
                <a:latin typeface="Avenir Next for ABG" pitchFamily="34" charset="0"/>
              </a:rPr>
              <a:t> </a:t>
            </a:r>
            <a:r>
              <a:rPr lang="tr-TR" dirty="0" err="1">
                <a:solidFill>
                  <a:schemeClr val="tx2"/>
                </a:solidFill>
                <a:latin typeface="Avenir Next for ABG" pitchFamily="34" charset="0"/>
              </a:rPr>
              <a:t>are</a:t>
            </a:r>
            <a:r>
              <a:rPr lang="tr-TR" dirty="0">
                <a:solidFill>
                  <a:schemeClr val="tx2"/>
                </a:solidFill>
                <a:latin typeface="Avenir Next for ABG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Avenir Next for ABG" pitchFamily="34" charset="0"/>
              </a:rPr>
              <a:t>not part of the balance sheet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tr-TR" dirty="0">
                <a:solidFill>
                  <a:schemeClr val="tx2"/>
                </a:solidFill>
                <a:latin typeface="Avenir Next for ABG" pitchFamily="34" charset="0"/>
              </a:rPr>
              <a:t>D</a:t>
            </a:r>
            <a:r>
              <a:rPr lang="en-US" dirty="0" err="1">
                <a:solidFill>
                  <a:schemeClr val="tx2"/>
                </a:solidFill>
                <a:latin typeface="Avenir Next for ABG" pitchFamily="34" charset="0"/>
              </a:rPr>
              <a:t>epreciation</a:t>
            </a:r>
            <a:r>
              <a:rPr lang="en-US" dirty="0">
                <a:solidFill>
                  <a:schemeClr val="tx2"/>
                </a:solidFill>
                <a:latin typeface="Avenir Next for ABG" pitchFamily="34" charset="0"/>
              </a:rPr>
              <a:t> and risk </a:t>
            </a:r>
            <a:r>
              <a:rPr lang="tr-TR" dirty="0" err="1">
                <a:solidFill>
                  <a:schemeClr val="tx2"/>
                </a:solidFill>
                <a:latin typeface="Avenir Next for ABG" pitchFamily="34" charset="0"/>
              </a:rPr>
              <a:t>are</a:t>
            </a:r>
            <a:r>
              <a:rPr lang="tr-TR" dirty="0">
                <a:solidFill>
                  <a:schemeClr val="tx2"/>
                </a:solidFill>
                <a:latin typeface="Avenir Next for ABG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Avenir Next for ABG" pitchFamily="34" charset="0"/>
              </a:rPr>
              <a:t>born</a:t>
            </a:r>
            <a:r>
              <a:rPr lang="tr-TR" dirty="0">
                <a:solidFill>
                  <a:schemeClr val="tx2"/>
                </a:solidFill>
                <a:latin typeface="Avenir Next for ABG" pitchFamily="34" charset="0"/>
              </a:rPr>
              <a:t>e</a:t>
            </a:r>
            <a:r>
              <a:rPr lang="en-US" dirty="0">
                <a:solidFill>
                  <a:schemeClr val="tx2"/>
                </a:solidFill>
                <a:latin typeface="Avenir Next for ABG" pitchFamily="34" charset="0"/>
              </a:rPr>
              <a:t> by the lessor</a:t>
            </a:r>
          </a:p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venir Next for ABG" pitchFamily="34" charset="0"/>
              </a:rPr>
              <a:t>The residual value is granted in the begin</a:t>
            </a:r>
            <a:r>
              <a:rPr lang="tr-TR" dirty="0" err="1">
                <a:solidFill>
                  <a:schemeClr val="tx2"/>
                </a:solidFill>
                <a:latin typeface="Avenir Next for ABG" pitchFamily="34" charset="0"/>
              </a:rPr>
              <a:t>ning</a:t>
            </a:r>
            <a:r>
              <a:rPr lang="en-US" dirty="0">
                <a:solidFill>
                  <a:schemeClr val="tx2"/>
                </a:solidFill>
                <a:latin typeface="Avenir Next for ABG" pitchFamily="34" charset="0"/>
              </a:rPr>
              <a:t> of the </a:t>
            </a:r>
            <a:r>
              <a:rPr lang="tr-TR" dirty="0">
                <a:solidFill>
                  <a:schemeClr val="tx2"/>
                </a:solidFill>
                <a:latin typeface="Avenir Next for ABG" pitchFamily="34" charset="0"/>
              </a:rPr>
              <a:t>leasing</a:t>
            </a:r>
            <a:endParaRPr lang="en-US" dirty="0">
              <a:solidFill>
                <a:schemeClr val="tx2"/>
              </a:solidFill>
              <a:latin typeface="Avenir Next for ABG" pitchFamily="34" charset="0"/>
            </a:endParaRPr>
          </a:p>
          <a:p>
            <a:pPr lvl="0">
              <a:lnSpc>
                <a:spcPct val="120000"/>
              </a:lnSpc>
              <a:spcBef>
                <a:spcPct val="20000"/>
              </a:spcBef>
            </a:pPr>
            <a:endParaRPr lang="tr-TR" dirty="0">
              <a:latin typeface="Avenir Next for ABG" pitchFamily="34" charset="0"/>
            </a:endParaRPr>
          </a:p>
          <a:p>
            <a:pPr lvl="0">
              <a:lnSpc>
                <a:spcPct val="120000"/>
              </a:lnSpc>
              <a:spcBef>
                <a:spcPct val="20000"/>
              </a:spcBef>
            </a:pPr>
            <a:endParaRPr lang="hu-HU" dirty="0">
              <a:latin typeface="Avenir Next for ABG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499992" y="105273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tx2"/>
                </a:solidFill>
                <a:latin typeface="Avenir Next for ABG Demi" pitchFamily="34" charset="0"/>
              </a:rPr>
              <a:t>R</a:t>
            </a:r>
            <a:r>
              <a:rPr lang="en-US" b="1" dirty="0" err="1">
                <a:solidFill>
                  <a:schemeClr val="tx2"/>
                </a:solidFill>
                <a:latin typeface="Avenir Next for ABG Demi" pitchFamily="34" charset="0"/>
              </a:rPr>
              <a:t>ational</a:t>
            </a:r>
            <a:r>
              <a:rPr lang="en-US" b="1" dirty="0">
                <a:solidFill>
                  <a:schemeClr val="tx2"/>
                </a:solidFill>
                <a:latin typeface="Avenir Next for ABG Demi" pitchFamily="34" charset="0"/>
              </a:rPr>
              <a:t> financial decision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6381328"/>
            <a:ext cx="18722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udget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Budget_ppt_template</Template>
  <TotalTime>2882</TotalTime>
  <Words>785</Words>
  <Application>Microsoft Office PowerPoint</Application>
  <PresentationFormat>On-screen Show (4:3)</PresentationFormat>
  <Paragraphs>175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Avenir Next for ABG</vt:lpstr>
      <vt:lpstr>Avenir Next for ABG Demi</vt:lpstr>
      <vt:lpstr>Calibri</vt:lpstr>
      <vt:lpstr>Times New Roman</vt:lpstr>
      <vt:lpstr>Wingdings</vt:lpstr>
      <vt:lpstr>Budget_ppt_template</vt:lpstr>
      <vt:lpstr>Integration of Rent a Car with Fleet Solutions</vt:lpstr>
      <vt:lpstr>PowerPoint Presentation</vt:lpstr>
      <vt:lpstr>Koç Holding &amp; Otokoç Otomotiv – Key Highlights</vt:lpstr>
      <vt:lpstr>Otokoç Otomotiv – Milestones</vt:lpstr>
      <vt:lpstr>PowerPoint Presentation</vt:lpstr>
      <vt:lpstr>Otokoç Georgia – Budget</vt:lpstr>
      <vt:lpstr>Otokoc Georgia at a Glance</vt:lpstr>
      <vt:lpstr>The particularities of Rent a Car &amp; Operational Leasing </vt:lpstr>
      <vt:lpstr>Operational Leasing Advantages </vt:lpstr>
      <vt:lpstr>2 in 1 formula</vt:lpstr>
      <vt:lpstr>2 in 1 formula</vt:lpstr>
      <vt:lpstr>Sample Quotation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Világmárka és flottakezelés Magyarországon</dc:title>
  <dc:creator>Office</dc:creator>
  <cp:keywords>ŞİRKET İÇİ</cp:keywords>
  <cp:lastModifiedBy>HP</cp:lastModifiedBy>
  <cp:revision>170</cp:revision>
  <cp:lastPrinted>2016-06-07T16:00:09Z</cp:lastPrinted>
  <dcterms:created xsi:type="dcterms:W3CDTF">2016-06-06T09:41:09Z</dcterms:created>
  <dcterms:modified xsi:type="dcterms:W3CDTF">2017-11-24T09:03:33Z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1e7fdac1-7c22-45bd-a132-a74603429471</vt:lpwstr>
  </property>
  <property fmtid="{D5CDD505-2E9C-101B-9397-08002B2CF9AE}" pid="3" name="CUSTOM">
    <vt:lpwstr>OTKcustom3</vt:lpwstr>
  </property>
  <property fmtid="{D5CDD505-2E9C-101B-9397-08002B2CF9AE}" pid="4" name="INFOSINIFLANDIRMA">
    <vt:lpwstr>SIRKET ICI</vt:lpwstr>
  </property>
</Properties>
</file>